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handoutMasterIdLst>
    <p:handoutMasterId r:id="rId62"/>
  </p:handoutMasterIdLst>
  <p:sldIdLst>
    <p:sldId id="290" r:id="rId2"/>
    <p:sldId id="296" r:id="rId3"/>
    <p:sldId id="369" r:id="rId4"/>
    <p:sldId id="318" r:id="rId5"/>
    <p:sldId id="291" r:id="rId6"/>
    <p:sldId id="371" r:id="rId7"/>
    <p:sldId id="399" r:id="rId8"/>
    <p:sldId id="368" r:id="rId9"/>
    <p:sldId id="400" r:id="rId10"/>
    <p:sldId id="350" r:id="rId11"/>
    <p:sldId id="352" r:id="rId12"/>
    <p:sldId id="348" r:id="rId13"/>
    <p:sldId id="354" r:id="rId14"/>
    <p:sldId id="347" r:id="rId15"/>
    <p:sldId id="404" r:id="rId16"/>
    <p:sldId id="376" r:id="rId17"/>
    <p:sldId id="379" r:id="rId18"/>
    <p:sldId id="377" r:id="rId19"/>
    <p:sldId id="331" r:id="rId20"/>
    <p:sldId id="355" r:id="rId21"/>
    <p:sldId id="346" r:id="rId22"/>
    <p:sldId id="357" r:id="rId23"/>
    <p:sldId id="358" r:id="rId24"/>
    <p:sldId id="380" r:id="rId25"/>
    <p:sldId id="381" r:id="rId26"/>
    <p:sldId id="382" r:id="rId27"/>
    <p:sldId id="387" r:id="rId28"/>
    <p:sldId id="343" r:id="rId29"/>
    <p:sldId id="362" r:id="rId30"/>
    <p:sldId id="386" r:id="rId31"/>
    <p:sldId id="383" r:id="rId32"/>
    <p:sldId id="384" r:id="rId33"/>
    <p:sldId id="385" r:id="rId34"/>
    <p:sldId id="359" r:id="rId35"/>
    <p:sldId id="332" r:id="rId36"/>
    <p:sldId id="299" r:id="rId37"/>
    <p:sldId id="391" r:id="rId38"/>
    <p:sldId id="284" r:id="rId39"/>
    <p:sldId id="406" r:id="rId40"/>
    <p:sldId id="265" r:id="rId41"/>
    <p:sldId id="361" r:id="rId42"/>
    <p:sldId id="392" r:id="rId43"/>
    <p:sldId id="407" r:id="rId44"/>
    <p:sldId id="394" r:id="rId45"/>
    <p:sldId id="393" r:id="rId46"/>
    <p:sldId id="396" r:id="rId47"/>
    <p:sldId id="408" r:id="rId48"/>
    <p:sldId id="403" r:id="rId49"/>
    <p:sldId id="395" r:id="rId50"/>
    <p:sldId id="313" r:id="rId51"/>
    <p:sldId id="398" r:id="rId52"/>
    <p:sldId id="397" r:id="rId53"/>
    <p:sldId id="402" r:id="rId54"/>
    <p:sldId id="389" r:id="rId55"/>
    <p:sldId id="388" r:id="rId56"/>
    <p:sldId id="364" r:id="rId57"/>
    <p:sldId id="373" r:id="rId58"/>
    <p:sldId id="374" r:id="rId59"/>
    <p:sldId id="306" r:id="rId60"/>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AEE3EA"/>
    <a:srgbClr val="FFFFCC"/>
    <a:srgbClr val="3366FF"/>
    <a:srgbClr val="080808"/>
    <a:srgbClr val="0033CC"/>
    <a:srgbClr val="0066FF"/>
    <a:srgbClr val="0000FF"/>
    <a:srgbClr val="3333FF"/>
    <a:srgbClr val="0099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4" autoAdjust="0"/>
    <p:restoredTop sz="88889" autoAdjust="0"/>
  </p:normalViewPr>
  <p:slideViewPr>
    <p:cSldViewPr>
      <p:cViewPr>
        <p:scale>
          <a:sx n="70" d="100"/>
          <a:sy n="70" d="100"/>
        </p:scale>
        <p:origin x="-936" y="138"/>
      </p:cViewPr>
      <p:guideLst>
        <p:guide orient="horz" pos="2160"/>
        <p:guide pos="2880"/>
      </p:guideLst>
    </p:cSldViewPr>
  </p:slideViewPr>
  <p:outlineViewPr>
    <p:cViewPr>
      <p:scale>
        <a:sx n="33" d="100"/>
        <a:sy n="33" d="100"/>
      </p:scale>
      <p:origin x="0" y="19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6"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2291"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2292"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2293"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52B454-6058-463C-8EBF-859C0574490F}"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2662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663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2663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D27494-1427-4BD3-B40A-1AEACBF7E4BB}"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2</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Nach einer Vorlage von Udo Klinger,</a:t>
            </a:r>
            <a:r>
              <a:rPr lang="de-DE" baseline="0" dirty="0" smtClean="0"/>
              <a:t> Speyer</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16</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latin typeface="+mj-lt"/>
            </a:endParaRPr>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17</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PISA 2012 „Nationale Befunde“, S. 223</a:t>
            </a:r>
          </a:p>
          <a:p>
            <a:r>
              <a:rPr lang="de-DE" dirty="0" smtClean="0"/>
              <a:t>http://www.pisa.tum.de/fileadmin/w00bgi/www/Berichtband_und_Zusammenfassung_2012/PISA_EBook_ISBN3001.pdf</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19</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Tabelle aus der Internetveröffentlichung des Deutschen PISA Konsortiums zu den Ergebnissen von PISA 2012</a:t>
            </a:r>
            <a:br>
              <a:rPr lang="de-DE" dirty="0" smtClean="0"/>
            </a:br>
            <a:r>
              <a:rPr lang="de-DE" dirty="0" smtClean="0"/>
              <a:t>Text</a:t>
            </a:r>
            <a:r>
              <a:rPr lang="de-DE" baseline="0" dirty="0" smtClean="0"/>
              <a:t> im Fenster aus http://www.oecd.org/austria/PISA-2012-results-austria.pdf</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20</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Tabelle aus der Internetveröffentlichung des Deutschen PISA Konsortiums zu den Ergebnissen von PISA 2012, S. 241</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Text</a:t>
            </a:r>
            <a:r>
              <a:rPr lang="de-DE" baseline="0" dirty="0" smtClean="0"/>
              <a:t> im Fenster aus http://www.oecd.org/austria/PISA-2012-results-austria.pdf</a:t>
            </a:r>
            <a:endParaRPr lang="de-DE" dirty="0" smtClean="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21</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Abb. auf Basis von: J. Baumert u.a. (Hrsg.): PISA 2000: Basiskompetenzen von Schülerinnen und Schülern im internationalen Vergleich. Opladen 2001, S.  225 f.</a:t>
            </a:r>
          </a:p>
          <a:p>
            <a:endParaRPr lang="de-DE" smtClean="0"/>
          </a:p>
        </p:txBody>
      </p:sp>
      <p:sp>
        <p:nvSpPr>
          <p:cNvPr id="4" name="Foliennummernplatzhalter 3"/>
          <p:cNvSpPr>
            <a:spLocks noGrp="1"/>
          </p:cNvSpPr>
          <p:nvPr>
            <p:ph type="sldNum" sz="quarter" idx="5"/>
          </p:nvPr>
        </p:nvSpPr>
        <p:spPr/>
        <p:txBody>
          <a:bodyPr/>
          <a:lstStyle/>
          <a:p>
            <a:pPr>
              <a:defRPr/>
            </a:pPr>
            <a:fld id="{C7D35B46-0357-496F-B624-3C2BC76A1B90}" type="slidenum">
              <a:rPr lang="de-DE" smtClean="0"/>
              <a:pPr>
                <a:defRPr/>
              </a:pPr>
              <a:t>22</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Abbildung </a:t>
            </a:r>
            <a:r>
              <a:rPr lang="de-DE" dirty="0" smtClean="0"/>
              <a:t>verändert nach J. Leisen / Studienseminar</a:t>
            </a:r>
            <a:r>
              <a:rPr lang="de-DE" baseline="0" dirty="0" smtClean="0"/>
              <a:t> Koblenz (siehe Handout)</a:t>
            </a:r>
            <a:endParaRPr lang="de-DE" dirty="0" smtClean="0"/>
          </a:p>
        </p:txBody>
      </p:sp>
      <p:sp>
        <p:nvSpPr>
          <p:cNvPr id="4" name="Foliennummernplatzhalter 3"/>
          <p:cNvSpPr>
            <a:spLocks noGrp="1"/>
          </p:cNvSpPr>
          <p:nvPr>
            <p:ph type="sldNum" sz="quarter" idx="5"/>
          </p:nvPr>
        </p:nvSpPr>
        <p:spPr/>
        <p:txBody>
          <a:bodyPr/>
          <a:lstStyle/>
          <a:p>
            <a:pPr>
              <a:defRPr/>
            </a:pPr>
            <a:fld id="{C7D35B46-0357-496F-B624-3C2BC76A1B90}" type="slidenum">
              <a:rPr lang="de-DE" smtClean="0"/>
              <a:pPr>
                <a:defRPr/>
              </a:pPr>
              <a:t>23</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Vgl. die Quellenangaben in „Lernen fördern – Naturwissenschaften“ (2014)</a:t>
            </a:r>
            <a:endParaRPr lang="de-DE" dirty="0" smtClean="0"/>
          </a:p>
        </p:txBody>
      </p:sp>
      <p:sp>
        <p:nvSpPr>
          <p:cNvPr id="4" name="Foliennummernplatzhalter 3"/>
          <p:cNvSpPr>
            <a:spLocks noGrp="1"/>
          </p:cNvSpPr>
          <p:nvPr>
            <p:ph type="sldNum" sz="quarter" idx="5"/>
          </p:nvPr>
        </p:nvSpPr>
        <p:spPr/>
        <p:txBody>
          <a:bodyPr/>
          <a:lstStyle/>
          <a:p>
            <a:pPr>
              <a:defRPr/>
            </a:pPr>
            <a:fld id="{C7D35B46-0357-496F-B624-3C2BC76A1B90}" type="slidenum">
              <a:rPr lang="de-DE" smtClean="0"/>
              <a:pPr>
                <a:defRPr/>
              </a:pPr>
              <a:t>24</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Abbildung </a:t>
            </a:r>
            <a:r>
              <a:rPr lang="de-DE" dirty="0" smtClean="0"/>
              <a:t>verändert nach J. Leisen / Studienseminar</a:t>
            </a:r>
            <a:r>
              <a:rPr lang="de-DE" baseline="0" dirty="0" smtClean="0"/>
              <a:t> Koblenz (siehe Handout)</a:t>
            </a:r>
            <a:endParaRPr lang="de-DE" dirty="0" smtClean="0"/>
          </a:p>
        </p:txBody>
      </p:sp>
      <p:sp>
        <p:nvSpPr>
          <p:cNvPr id="4" name="Foliennummernplatzhalter 3"/>
          <p:cNvSpPr>
            <a:spLocks noGrp="1"/>
          </p:cNvSpPr>
          <p:nvPr>
            <p:ph type="sldNum" sz="quarter" idx="5"/>
          </p:nvPr>
        </p:nvSpPr>
        <p:spPr/>
        <p:txBody>
          <a:bodyPr/>
          <a:lstStyle/>
          <a:p>
            <a:pPr>
              <a:defRPr/>
            </a:pPr>
            <a:fld id="{C7D35B46-0357-496F-B624-3C2BC76A1B90}" type="slidenum">
              <a:rPr lang="de-DE" smtClean="0"/>
              <a:pPr>
                <a:defRPr/>
              </a:pPr>
              <a:t>25</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Diese Liste findet sich</a:t>
            </a:r>
            <a:r>
              <a:rPr lang="de-DE" baseline="0" dirty="0" smtClean="0"/>
              <a:t> z.B. im Band Studienseminar Koblenz (Hrsg.) </a:t>
            </a:r>
            <a:r>
              <a:rPr lang="de-DE" sz="1200" kern="1200" baseline="0" dirty="0" smtClean="0">
                <a:solidFill>
                  <a:schemeClr val="tx1"/>
                </a:solidFill>
                <a:latin typeface="Times New Roman" pitchFamily="18" charset="0"/>
                <a:ea typeface="+mn-ea"/>
                <a:cs typeface="+mn-cs"/>
              </a:rPr>
              <a:t>( 2009). Sachtexte lesen im Fachunterricht der Sekundarstufe.</a:t>
            </a:r>
          </a:p>
          <a:p>
            <a:r>
              <a:rPr lang="de-DE" sz="1200" kern="1200" baseline="0" dirty="0" smtClean="0">
                <a:solidFill>
                  <a:schemeClr val="tx1"/>
                </a:solidFill>
                <a:latin typeface="Times New Roman" pitchFamily="18" charset="0"/>
                <a:ea typeface="+mn-ea"/>
                <a:cs typeface="+mn-cs"/>
              </a:rPr>
              <a:t>Seelze.</a:t>
            </a:r>
          </a:p>
        </p:txBody>
      </p:sp>
      <p:sp>
        <p:nvSpPr>
          <p:cNvPr id="4" name="Foliennummernplatzhalter 3"/>
          <p:cNvSpPr>
            <a:spLocks noGrp="1"/>
          </p:cNvSpPr>
          <p:nvPr>
            <p:ph type="sldNum" sz="quarter" idx="5"/>
          </p:nvPr>
        </p:nvSpPr>
        <p:spPr/>
        <p:txBody>
          <a:bodyPr/>
          <a:lstStyle/>
          <a:p>
            <a:pPr>
              <a:defRPr/>
            </a:pPr>
            <a:fld id="{C7D35B46-0357-496F-B624-3C2BC76A1B90}" type="slidenum">
              <a:rPr lang="de-DE" smtClean="0"/>
              <a:pPr>
                <a:defRPr/>
              </a:pPr>
              <a:t>26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latin typeface="+mj-lt"/>
            </a:endParaRPr>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4</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C7D35B46-0357-496F-B624-3C2BC76A1B90}" type="slidenum">
              <a:rPr lang="de-DE" smtClean="0"/>
              <a:pPr>
                <a:defRPr/>
              </a:pPr>
              <a:t>27</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Nach Baumert 1993, diese Version</a:t>
            </a:r>
            <a:r>
              <a:rPr lang="de-DE" baseline="0" dirty="0" smtClean="0"/>
              <a:t> von Stangl/</a:t>
            </a:r>
            <a:r>
              <a:rPr lang="de-DE" baseline="0" dirty="0" err="1" smtClean="0"/>
              <a:t>Taller</a:t>
            </a:r>
            <a:r>
              <a:rPr lang="de-DE" baseline="0" dirty="0" smtClean="0"/>
              <a:t> (http://www.stangl-taller.at/ARBEITSBLAETTER/LERNEN/Lernstrategien.shtml)</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28</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Siehe weiter oben</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29</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Abbildung </a:t>
            </a:r>
            <a:r>
              <a:rPr lang="de-DE" dirty="0" smtClean="0"/>
              <a:t>verändert nach J. Leisen / Studienseminar</a:t>
            </a:r>
            <a:r>
              <a:rPr lang="de-DE" baseline="0" dirty="0" smtClean="0"/>
              <a:t> Koblenz (siehe Handout)</a:t>
            </a:r>
            <a:endParaRPr lang="de-DE" dirty="0" smtClean="0"/>
          </a:p>
        </p:txBody>
      </p:sp>
      <p:sp>
        <p:nvSpPr>
          <p:cNvPr id="4" name="Foliennummernplatzhalter 3"/>
          <p:cNvSpPr>
            <a:spLocks noGrp="1"/>
          </p:cNvSpPr>
          <p:nvPr>
            <p:ph type="sldNum" sz="quarter" idx="5"/>
          </p:nvPr>
        </p:nvSpPr>
        <p:spPr/>
        <p:txBody>
          <a:bodyPr/>
          <a:lstStyle/>
          <a:p>
            <a:pPr>
              <a:defRPr/>
            </a:pPr>
            <a:fld id="{C7D35B46-0357-496F-B624-3C2BC76A1B90}" type="slidenum">
              <a:rPr lang="de-DE" smtClean="0"/>
              <a:pPr>
                <a:defRPr/>
              </a:pPr>
              <a:t>30</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609600" marR="0" lvl="0" indent="-609600" algn="l" defTabSz="914400" rtl="0" eaLnBrk="0" fontAlgn="base" latinLnBrk="0" hangingPunct="0">
              <a:lnSpc>
                <a:spcPct val="100000"/>
              </a:lnSpc>
              <a:spcBef>
                <a:spcPct val="20000"/>
              </a:spcBef>
              <a:spcAft>
                <a:spcPct val="0"/>
              </a:spcAft>
              <a:buClrTx/>
              <a:buSzTx/>
              <a:tabLst/>
              <a:defRPr/>
            </a:pPr>
            <a:r>
              <a:rPr lang="de-DE" sz="1200" kern="0" dirty="0" smtClean="0">
                <a:latin typeface="Verdana" pitchFamily="34" charset="0"/>
                <a:ea typeface="Verdana" pitchFamily="34" charset="0"/>
                <a:cs typeface="Verdana" pitchFamily="34" charset="0"/>
              </a:rPr>
              <a:t>Elke Peter: Mikroskopieren lernen. In: </a:t>
            </a:r>
            <a:r>
              <a:rPr lang="de-DE" sz="1200" kern="0" dirty="0" err="1" smtClean="0">
                <a:latin typeface="Verdana" pitchFamily="34" charset="0"/>
                <a:ea typeface="Verdana" pitchFamily="34" charset="0"/>
                <a:cs typeface="Verdana" pitchFamily="34" charset="0"/>
              </a:rPr>
              <a:t>lernchancen</a:t>
            </a:r>
            <a:r>
              <a:rPr lang="de-DE" sz="1200" kern="0" dirty="0" smtClean="0">
                <a:latin typeface="Verdana" pitchFamily="34" charset="0"/>
                <a:ea typeface="Verdana" pitchFamily="34" charset="0"/>
                <a:cs typeface="Verdana" pitchFamily="34" charset="0"/>
              </a:rPr>
              <a:t> 42/2004, S. 22 - 29 </a:t>
            </a:r>
            <a:endParaRPr lang="de-DE" sz="3200" kern="0" dirty="0" smtClean="0">
              <a:latin typeface="Verdana" pitchFamily="34" charset="0"/>
              <a:ea typeface="Verdana" pitchFamily="34" charset="0"/>
              <a:cs typeface="Verdana"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31</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0" dirty="0" smtClean="0">
                <a:latin typeface="Verdana" pitchFamily="34" charset="0"/>
                <a:ea typeface="Verdana" pitchFamily="34" charset="0"/>
                <a:cs typeface="Verdana" pitchFamily="34" charset="0"/>
              </a:rPr>
              <a:t>Elke Peter: Mikroskopieren lernen. In: </a:t>
            </a:r>
            <a:r>
              <a:rPr lang="de-DE" sz="1200" kern="0" dirty="0" err="1" smtClean="0">
                <a:latin typeface="Verdana" pitchFamily="34" charset="0"/>
                <a:ea typeface="Verdana" pitchFamily="34" charset="0"/>
                <a:cs typeface="Verdana" pitchFamily="34" charset="0"/>
              </a:rPr>
              <a:t>lernchancen</a:t>
            </a:r>
            <a:r>
              <a:rPr lang="de-DE" sz="1200" kern="0" dirty="0" smtClean="0">
                <a:latin typeface="Verdana" pitchFamily="34" charset="0"/>
                <a:ea typeface="Verdana" pitchFamily="34" charset="0"/>
                <a:cs typeface="Verdana" pitchFamily="34" charset="0"/>
              </a:rPr>
              <a:t> 42/2004, S. 22 - 29 </a:t>
            </a:r>
            <a:endParaRPr lang="de-DE" sz="3200" kern="0" dirty="0" smtClean="0">
              <a:latin typeface="Verdana" pitchFamily="34" charset="0"/>
              <a:ea typeface="Verdana" pitchFamily="34" charset="0"/>
              <a:cs typeface="Verdana"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32</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0" dirty="0" smtClean="0">
                <a:latin typeface="Verdana" pitchFamily="34" charset="0"/>
                <a:ea typeface="Verdana" pitchFamily="34" charset="0"/>
                <a:cs typeface="Verdana" pitchFamily="34" charset="0"/>
              </a:rPr>
              <a:t>Elke Peter: Mikroskopieren lernen. In: </a:t>
            </a:r>
            <a:r>
              <a:rPr lang="de-DE" sz="1200" kern="0" dirty="0" err="1" smtClean="0">
                <a:latin typeface="Verdana" pitchFamily="34" charset="0"/>
                <a:ea typeface="Verdana" pitchFamily="34" charset="0"/>
                <a:cs typeface="Verdana" pitchFamily="34" charset="0"/>
              </a:rPr>
              <a:t>lernchancen</a:t>
            </a:r>
            <a:r>
              <a:rPr lang="de-DE" sz="1200" kern="0" dirty="0" smtClean="0">
                <a:latin typeface="Verdana" pitchFamily="34" charset="0"/>
                <a:ea typeface="Verdana" pitchFamily="34" charset="0"/>
                <a:cs typeface="Verdana" pitchFamily="34" charset="0"/>
              </a:rPr>
              <a:t> 42/2004, S. 22 - 29 </a:t>
            </a:r>
            <a:endParaRPr lang="de-DE" sz="3200" kern="0" dirty="0" smtClean="0">
              <a:latin typeface="Verdana" pitchFamily="34" charset="0"/>
              <a:ea typeface="Verdana" pitchFamily="34" charset="0"/>
              <a:cs typeface="Verdana"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33</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34</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Als Download vorgehalten</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35</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Bitte melden Sie sich hier an: https://medienportal.siemens-stiftung.org/</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36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dirty="0" smtClean="0">
                <a:latin typeface="+mj-lt"/>
                <a:ea typeface="Verdana" pitchFamily="34" charset="0"/>
                <a:cs typeface="Verdana" pitchFamily="34" charset="0"/>
              </a:rPr>
              <a:t>M. Mayer, S. Prediger: </a:t>
            </a:r>
            <a:r>
              <a:rPr lang="de-DE" sz="1200" b="0" kern="1200" baseline="0" dirty="0" smtClean="0">
                <a:solidFill>
                  <a:schemeClr val="tx1"/>
                </a:solidFill>
                <a:latin typeface="+mj-lt"/>
                <a:ea typeface="+mn-ea"/>
                <a:cs typeface="+mn-cs"/>
              </a:rPr>
              <a:t>Sprachenvielfalt im Mathematikunterricht. Herausforderungen, Chancen und</a:t>
            </a:r>
          </a:p>
          <a:p>
            <a:r>
              <a:rPr lang="de-DE" sz="1200" b="0" kern="1200" baseline="0" dirty="0" smtClean="0">
                <a:solidFill>
                  <a:schemeClr val="tx1"/>
                </a:solidFill>
                <a:latin typeface="+mj-lt"/>
                <a:ea typeface="+mn-ea"/>
                <a:cs typeface="+mn-cs"/>
              </a:rPr>
              <a:t>Förderansätze. </a:t>
            </a:r>
            <a:r>
              <a:rPr lang="de-DE" sz="1200" kern="1200" baseline="0" smtClean="0">
                <a:solidFill>
                  <a:schemeClr val="tx1"/>
                </a:solidFill>
                <a:latin typeface="Times New Roman" pitchFamily="18" charset="0"/>
                <a:ea typeface="+mn-ea"/>
                <a:cs typeface="+mn-cs"/>
              </a:rPr>
              <a:t>Praxis der Mathematik in der Schule, PM 54(45), Juni 2012</a:t>
            </a:r>
            <a:endParaRPr lang="de-DE" b="0" dirty="0">
              <a:latin typeface="+mj-lt"/>
            </a:endParaRPr>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7</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Siehe z.B. die Internetseite http://www.studienseminar-koblenz.de/bildungswissenschaften/methodenwerkzeuge.htm</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38</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7098370-34EA-440E-A53B-8E459945EBCB}" type="slidenum">
              <a:rPr lang="de-DE" smtClean="0"/>
              <a:pPr/>
              <a:t>40</a:t>
            </a:fld>
            <a:endParaRPr lang="de-DE"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Seiten aus den DFU-</a:t>
            </a:r>
            <a:r>
              <a:rPr lang="de-DE" dirty="0" err="1" smtClean="0"/>
              <a:t>Arbeitblättern</a:t>
            </a:r>
            <a:r>
              <a:rPr lang="de-DE" dirty="0" smtClean="0"/>
              <a:t> der Siemens</a:t>
            </a:r>
            <a:r>
              <a:rPr lang="de-DE" baseline="0" dirty="0" smtClean="0"/>
              <a:t> Stiftung zu </a:t>
            </a:r>
            <a:r>
              <a:rPr lang="de-DE" baseline="0" dirty="0" err="1" smtClean="0"/>
              <a:t>Experimento</a:t>
            </a:r>
            <a:r>
              <a:rPr lang="de-DE" baseline="0" dirty="0" smtClean="0"/>
              <a:t> 10+</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41</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Autor:</a:t>
            </a:r>
            <a:r>
              <a:rPr lang="de-DE" baseline="0" dirty="0" smtClean="0"/>
              <a:t> Thomas </a:t>
            </a:r>
            <a:r>
              <a:rPr lang="de-DE" baseline="0" dirty="0" err="1" smtClean="0"/>
              <a:t>Freiman</a:t>
            </a:r>
            <a:r>
              <a:rPr lang="de-DE" baseline="0" dirty="0" smtClean="0"/>
              <a:t>, Bayreuth, </a:t>
            </a:r>
          </a:p>
          <a:p>
            <a:r>
              <a:rPr lang="de-DE" baseline="0" dirty="0" smtClean="0"/>
              <a:t>Auf der CD „Methodenwerkzeuge Chemie“ (-</a:t>
            </a:r>
            <a:r>
              <a:rPr lang="de-DE" baseline="0" dirty="0" smtClean="0">
                <a:sym typeface="Wingdings" pitchFamily="2" charset="2"/>
              </a:rPr>
              <a:t> </a:t>
            </a:r>
            <a:r>
              <a:rPr lang="de-DE" baseline="0" dirty="0" err="1" smtClean="0">
                <a:sym typeface="Wingdings" pitchFamily="2" charset="2"/>
              </a:rPr>
              <a:t>Dropbox</a:t>
            </a:r>
            <a:r>
              <a:rPr lang="de-DE" baseline="0" dirty="0" smtClean="0">
                <a:sym typeface="Wingdings" pitchFamily="2" charset="2"/>
              </a:rPr>
              <a:t>)</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42</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a:t>
            </a:r>
            <a:r>
              <a:rPr lang="de-DE" baseline="0" dirty="0" smtClean="0"/>
              <a:t> Auflösung wie versprochen auf meiner Seite zum Workshop in </a:t>
            </a:r>
            <a:r>
              <a:rPr lang="de-DE" baseline="0" dirty="0" err="1" smtClean="0"/>
              <a:t>Traunkirchen</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43</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Mehr zu </a:t>
            </a:r>
            <a:r>
              <a:rPr lang="de-DE" dirty="0" err="1" smtClean="0"/>
              <a:t>Konstruktivismus</a:t>
            </a:r>
            <a:r>
              <a:rPr lang="de-DE" dirty="0" smtClean="0"/>
              <a:t> und Lernen unter </a:t>
            </a:r>
            <a:r>
              <a:rPr lang="de-DE" dirty="0" smtClean="0">
                <a:latin typeface="Calibri" pitchFamily="34" charset="0"/>
              </a:rPr>
              <a:t>www.stangl-taller.at/</a:t>
            </a:r>
          </a:p>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44</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Quelle: im Original</a:t>
            </a:r>
            <a:r>
              <a:rPr lang="de-DE" baseline="0" dirty="0" smtClean="0"/>
              <a:t> auf der CD </a:t>
            </a:r>
            <a:r>
              <a:rPr lang="de-DE" baseline="0" dirty="0" smtClean="0"/>
              <a:t>„Methodenwerkzeuge Chemie“ (-</a:t>
            </a:r>
            <a:r>
              <a:rPr lang="de-DE" baseline="0" dirty="0" smtClean="0">
                <a:sym typeface="Wingdings" pitchFamily="2" charset="2"/>
              </a:rPr>
              <a:t> </a:t>
            </a:r>
            <a:r>
              <a:rPr lang="de-DE" baseline="0" dirty="0" err="1" smtClean="0">
                <a:sym typeface="Wingdings" pitchFamily="2" charset="2"/>
              </a:rPr>
              <a:t>Dropbox</a:t>
            </a:r>
            <a:r>
              <a:rPr lang="de-DE" baseline="0" dirty="0" smtClean="0">
                <a:sym typeface="Wingdings" pitchFamily="2" charset="2"/>
              </a:rPr>
              <a:t>)</a:t>
            </a:r>
            <a:endParaRPr lang="de-DE" dirty="0" smtClean="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46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Aufgabe verändert</a:t>
            </a:r>
            <a:r>
              <a:rPr lang="de-DE" baseline="0" dirty="0" smtClean="0"/>
              <a:t> nach einer Vorlage </a:t>
            </a:r>
            <a:r>
              <a:rPr lang="de-DE" dirty="0" smtClean="0"/>
              <a:t>von </a:t>
            </a:r>
            <a:r>
              <a:rPr lang="de-DE" sz="1200" kern="1200" baseline="0" dirty="0" err="1" smtClean="0">
                <a:solidFill>
                  <a:schemeClr val="tx1"/>
                </a:solidFill>
                <a:latin typeface="Times New Roman" pitchFamily="18" charset="0"/>
                <a:ea typeface="+mn-ea"/>
                <a:cs typeface="+mn-cs"/>
              </a:rPr>
              <a:t>Leiß</a:t>
            </a:r>
            <a:r>
              <a:rPr lang="de-DE" sz="1200" kern="1200" baseline="0" dirty="0" smtClean="0">
                <a:solidFill>
                  <a:schemeClr val="tx1"/>
                </a:solidFill>
                <a:latin typeface="Times New Roman" pitchFamily="18" charset="0"/>
                <a:ea typeface="+mn-ea"/>
                <a:cs typeface="+mn-cs"/>
              </a:rPr>
              <a:t>, D. (2004). Die Wanne ist voll, </a:t>
            </a:r>
            <a:r>
              <a:rPr lang="de-DE" sz="1200" kern="1200" baseline="0" dirty="0" err="1" smtClean="0">
                <a:solidFill>
                  <a:schemeClr val="tx1"/>
                </a:solidFill>
                <a:latin typeface="Times New Roman" pitchFamily="18" charset="0"/>
                <a:ea typeface="+mn-ea"/>
                <a:cs typeface="+mn-cs"/>
              </a:rPr>
              <a:t>juchhuhu</a:t>
            </a:r>
            <a:r>
              <a:rPr lang="de-DE" sz="1200" kern="1200" baseline="0" dirty="0" smtClean="0">
                <a:solidFill>
                  <a:schemeClr val="tx1"/>
                </a:solidFill>
                <a:latin typeface="Times New Roman" pitchFamily="18" charset="0"/>
                <a:ea typeface="+mn-ea"/>
                <a:cs typeface="+mn-cs"/>
              </a:rPr>
              <a:t> … . In: </a:t>
            </a:r>
            <a:r>
              <a:rPr lang="de-DE" sz="1200" kern="1200" baseline="0" dirty="0" err="1" smtClean="0">
                <a:solidFill>
                  <a:schemeClr val="tx1"/>
                </a:solidFill>
                <a:latin typeface="Times New Roman" pitchFamily="18" charset="0"/>
                <a:ea typeface="+mn-ea"/>
                <a:cs typeface="+mn-cs"/>
              </a:rPr>
              <a:t>Duit</a:t>
            </a:r>
            <a:r>
              <a:rPr lang="de-DE" sz="1200" kern="1200" baseline="0" dirty="0" smtClean="0">
                <a:solidFill>
                  <a:schemeClr val="tx1"/>
                </a:solidFill>
                <a:latin typeface="Times New Roman" pitchFamily="18" charset="0"/>
                <a:ea typeface="+mn-ea"/>
                <a:cs typeface="+mn-cs"/>
              </a:rPr>
              <a:t>, R. u. a. (Hrsg.): Naturwissenschaftliches Arbeiten. Seelze, S. 113 – 115.</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49</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Quelle siehe Legende</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50</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Udo Klinger, IFB Speyer, 2008</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52</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smtClean="0">
                <a:latin typeface="Verdana" pitchFamily="34" charset="0"/>
                <a:ea typeface="Verdana" pitchFamily="34" charset="0"/>
                <a:cs typeface="Verdana" pitchFamily="34" charset="0"/>
              </a:rPr>
              <a:t>M. Wagenschein: Kinder auf dem Wege zur Physik. Weinheim: Beltz 2010 (2.Aufl.)</a:t>
            </a:r>
          </a:p>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8</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baseline="0" dirty="0" smtClean="0">
                <a:solidFill>
                  <a:schemeClr val="tx1"/>
                </a:solidFill>
                <a:latin typeface="Times New Roman" pitchFamily="18" charset="0"/>
                <a:ea typeface="+mn-ea"/>
                <a:cs typeface="+mn-cs"/>
              </a:rPr>
              <a:t>Weinert, F. E. (2001). Vergleichende Leistungsmessung in Schulen – eine umstrittene Selbstverständlichkeit.</a:t>
            </a:r>
          </a:p>
          <a:p>
            <a:r>
              <a:rPr lang="de-DE" sz="1200" kern="1200" baseline="0" dirty="0" smtClean="0">
                <a:solidFill>
                  <a:schemeClr val="tx1"/>
                </a:solidFill>
                <a:latin typeface="Times New Roman" pitchFamily="18" charset="0"/>
                <a:ea typeface="+mn-ea"/>
                <a:cs typeface="+mn-cs"/>
              </a:rPr>
              <a:t>In: Weinert, F. E. (Hrsg.): Leistungsmessung in Schulen. Weinheim und Basel, S. 17 – 31.</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11</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Hattie, J. (2008). Visible Learning: A Synthesis of Over 800 Meta-Analyses Relating to Achievement.</a:t>
            </a:r>
          </a:p>
          <a:p>
            <a:r>
              <a:rPr lang="de-DE" sz="1200" kern="1200" baseline="0" dirty="0" err="1" smtClean="0">
                <a:solidFill>
                  <a:schemeClr val="tx1"/>
                </a:solidFill>
                <a:latin typeface="Times New Roman" pitchFamily="18" charset="0"/>
                <a:ea typeface="+mn-ea"/>
                <a:cs typeface="+mn-cs"/>
              </a:rPr>
              <a:t>Oxon</a:t>
            </a:r>
            <a:r>
              <a:rPr lang="de-DE" sz="1200" kern="1200" baseline="0" dirty="0" smtClean="0">
                <a:solidFill>
                  <a:schemeClr val="tx1"/>
                </a:solidFill>
                <a:latin typeface="Times New Roman" pitchFamily="18" charset="0"/>
                <a:ea typeface="+mn-ea"/>
                <a:cs typeface="+mn-cs"/>
              </a:rPr>
              <a:t>. (deutsch: Lernen sichtbar machen. </a:t>
            </a:r>
            <a:r>
              <a:rPr lang="de-DE" sz="1200" kern="1200" baseline="0" dirty="0" err="1" smtClean="0">
                <a:solidFill>
                  <a:schemeClr val="tx1"/>
                </a:solidFill>
                <a:latin typeface="Times New Roman" pitchFamily="18" charset="0"/>
                <a:ea typeface="+mn-ea"/>
                <a:cs typeface="+mn-cs"/>
              </a:rPr>
              <a:t>Baltmannsweiler</a:t>
            </a:r>
            <a:r>
              <a:rPr lang="de-DE" sz="1200" kern="1200" baseline="0" dirty="0" smtClean="0">
                <a:solidFill>
                  <a:schemeClr val="tx1"/>
                </a:solidFill>
                <a:latin typeface="Times New Roman" pitchFamily="18" charset="0"/>
                <a:ea typeface="+mn-ea"/>
                <a:cs typeface="+mn-cs"/>
              </a:rPr>
              <a:t>, 2. Korr. Aufl. 2014).</a:t>
            </a:r>
          </a:p>
          <a:p>
            <a:endParaRPr lang="de-DE" sz="1200" kern="1200" baseline="0" dirty="0" smtClean="0">
              <a:solidFill>
                <a:schemeClr val="tx1"/>
              </a:solidFill>
              <a:latin typeface="Times New Roman" pitchFamily="18" charset="0"/>
              <a:ea typeface="+mn-ea"/>
              <a:cs typeface="+mn-cs"/>
            </a:endParaRPr>
          </a:p>
          <a:p>
            <a:r>
              <a:rPr lang="de-DE" sz="1200" kern="1200" baseline="0" dirty="0" smtClean="0">
                <a:solidFill>
                  <a:schemeClr val="tx1"/>
                </a:solidFill>
                <a:latin typeface="Times New Roman" pitchFamily="18" charset="0"/>
                <a:ea typeface="+mn-ea"/>
                <a:cs typeface="+mn-cs"/>
              </a:rPr>
              <a:t>Tabelle zusammengestellt (gekürzt) in Anlehnung an einen Vortrag von Olaf Köller 2012</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12</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Abbildung</a:t>
            </a:r>
            <a:r>
              <a:rPr lang="de-DE" baseline="0" dirty="0" smtClean="0"/>
              <a:t> links entstammt dem Heft „Informationen …“ (siehe </a:t>
            </a:r>
            <a:r>
              <a:rPr lang="de-DE" baseline="0" dirty="0" err="1" smtClean="0"/>
              <a:t>download</a:t>
            </a:r>
            <a:r>
              <a:rPr lang="de-DE" baseline="0" dirty="0" smtClean="0"/>
              <a:t> von der </a:t>
            </a:r>
            <a:r>
              <a:rPr lang="de-DE" baseline="0" dirty="0" err="1" smtClean="0"/>
              <a:t>dropbox</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14</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1884C-CD27-462D-9E97-AE1FB2569469}" type="slidenum">
              <a:rPr lang="de-DE"/>
              <a:pPr/>
              <a:t>15</a:t>
            </a:fld>
            <a:endParaRPr lang="de-DE"/>
          </a:p>
        </p:txBody>
      </p:sp>
      <p:sp>
        <p:nvSpPr>
          <p:cNvPr id="420866" name="Rectangle 2"/>
          <p:cNvSpPr>
            <a:spLocks noGrp="1" noRot="1" noChangeAspect="1" noChangeArrowheads="1" noTextEdit="1"/>
          </p:cNvSpPr>
          <p:nvPr>
            <p:ph type="sldImg"/>
          </p:nvPr>
        </p:nvSpPr>
        <p:spPr>
          <a:xfrm>
            <a:off x="917575" y="744538"/>
            <a:ext cx="4960938" cy="3721100"/>
          </a:xfrm>
          <a:ln/>
        </p:spPr>
      </p:sp>
      <p:sp>
        <p:nvSpPr>
          <p:cNvPr id="420867" name="Rectangle 3"/>
          <p:cNvSpPr>
            <a:spLocks noGrp="1" noChangeArrowheads="1"/>
          </p:cNvSpPr>
          <p:nvPr>
            <p:ph type="body" idx="1"/>
          </p:nvPr>
        </p:nvSpPr>
        <p:spPr>
          <a:xfrm>
            <a:off x="906357" y="4715154"/>
            <a:ext cx="4983389" cy="4465264"/>
          </a:xfrm>
        </p:spPr>
        <p:txBody>
          <a:bodyPr/>
          <a:lstStyle/>
          <a:p>
            <a:r>
              <a:rPr lang="de-DE" dirty="0" smtClean="0"/>
              <a:t>Auszug</a:t>
            </a:r>
            <a:r>
              <a:rPr lang="de-DE" baseline="0" dirty="0" smtClean="0"/>
              <a:t> aus den Ergebnissen zur Untersuchung der Wirksamkeit von Aufgaben mit gestuften Hilfen, Tabelle aus einem Vortrag von R. </a:t>
            </a:r>
            <a:r>
              <a:rPr lang="de-DE" baseline="0" dirty="0" err="1" smtClean="0"/>
              <a:t>Wodzinski</a:t>
            </a:r>
            <a:r>
              <a:rPr lang="de-DE" baseline="0" dirty="0" smtClean="0"/>
              <a:t> und M. </a:t>
            </a:r>
            <a:r>
              <a:rPr lang="de-DE" baseline="0" dirty="0" err="1" smtClean="0"/>
              <a:t>Hänze</a:t>
            </a:r>
            <a:r>
              <a:rPr lang="de-DE" baseline="0" dirty="0" smtClean="0"/>
              <a:t> (Kassel)</a:t>
            </a:r>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028"/>
            <a:ext cx="7772400" cy="147042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0BFA337-D264-4F0C-806C-EF999E03246B}" type="slidenum">
              <a:rPr lang="de-DE"/>
              <a:pPr>
                <a:defRPr/>
              </a:pPr>
              <a:t>‹Nr.›</a:t>
            </a:fld>
            <a:endParaRPr lang="de-DE"/>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329688E-C9EC-44AC-93DF-A756B904612C}" type="slidenum">
              <a:rPr lang="de-DE"/>
              <a:pPr>
                <a:defRPr/>
              </a:pPr>
              <a:t>‹Nr.›</a:t>
            </a:fld>
            <a:endParaRPr lang="de-DE"/>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1"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1" y="609600"/>
            <a:ext cx="56261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841723E-8ACD-42A6-852F-CE3E015F3AA6}" type="slidenum">
              <a:rPr lang="de-DE"/>
              <a:pPr>
                <a:defRPr/>
              </a:pPr>
              <a:t>‹Nr.›</a:t>
            </a:fld>
            <a:endParaRPr lang="de-DE"/>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784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673600" y="1981200"/>
            <a:ext cx="3784600" cy="4114800"/>
          </a:xfrm>
        </p:spPr>
        <p:txBody>
          <a:bodyPr/>
          <a:lstStyle/>
          <a:p>
            <a:pPr lvl="0"/>
            <a:endParaRPr lang="de-DE"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AECF67F-376F-45AA-B64E-93A863981833}" type="slidenum">
              <a:rPr lang="de-DE"/>
              <a:pPr>
                <a:defRPr/>
              </a:pPr>
              <a:t>‹Nr.›</a:t>
            </a:fld>
            <a:endParaRPr lang="de-DE"/>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981200"/>
            <a:ext cx="8229600" cy="4256088"/>
          </a:xfrm>
        </p:spPr>
        <p:txBody>
          <a:bodyPr/>
          <a:lstStyle/>
          <a:p>
            <a:endParaRPr lang="de-DE"/>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B7CB7D8-E337-4AA9-8184-5310FE60DBC2}" type="slidenum">
              <a:rPr lang="de-DE"/>
              <a:pPr>
                <a:defRPr/>
              </a:pPr>
              <a:t>‹Nr.›</a:t>
            </a:fld>
            <a:endParaRPr lang="de-DE"/>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1784" y="4406504"/>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658F6C1-8778-4762-A56B-E0C5133277BE}" type="slidenum">
              <a:rPr lang="de-DE"/>
              <a:pPr>
                <a:defRPr/>
              </a:pPr>
              <a:t>‹Nr.›</a:t>
            </a:fld>
            <a:endParaRPr lang="de-DE"/>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1C4E5F9-54BE-437D-8D94-9D1FFEAC354B}" type="slidenum">
              <a:rPr lang="de-DE"/>
              <a:pPr>
                <a:defRPr/>
              </a:pPr>
              <a:t>‹Nr.›</a:t>
            </a:fld>
            <a:endParaRPr lang="de-DE"/>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5035"/>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7D79F96C-BE92-4A1D-AD48-E91CC9552304}" type="slidenum">
              <a:rPr lang="de-DE"/>
              <a:pPr>
                <a:defRPr/>
              </a:pPr>
              <a:t>‹Nr.›</a:t>
            </a:fld>
            <a:endParaRPr lang="de-DE"/>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E6262252-D5A2-4D6E-B2FB-D16B409B79E6}" type="slidenum">
              <a:rPr lang="de-DE"/>
              <a:pPr>
                <a:defRPr/>
              </a:pPr>
              <a:t>‹Nr.›</a:t>
            </a:fld>
            <a:endParaRPr lang="de-DE"/>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0AAEF8C-F2AE-43D9-B7D4-447411F28AF7}" type="slidenum">
              <a:rPr lang="de-DE"/>
              <a:pPr>
                <a:defRPr/>
              </a:pPr>
              <a:t>‹Nr.›</a:t>
            </a:fld>
            <a:endParaRPr lang="de-DE"/>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2654"/>
            <a:ext cx="30077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16053D7-6B85-4333-9C1A-BC6B7D1A6A66}" type="slidenum">
              <a:rPr lang="de-DE"/>
              <a:pPr>
                <a:defRPr/>
              </a:pPr>
              <a:t>‹Nr.›</a:t>
            </a:fld>
            <a:endParaRPr lang="de-DE"/>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17"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"Kommunikation" Traunkirchen 15.07.2014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7D08337-384E-42DF-8BB1-1A1CF872618A}" type="slidenum">
              <a:rPr lang="de-DE"/>
              <a:pPr>
                <a:defRPr/>
              </a:pPr>
              <a:t>‹Nr.›</a:t>
            </a:fld>
            <a:endParaRPr lang="de-DE"/>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de-DE" smtClean="0"/>
              <a:t>"Kommunikation" Traunkirchen 15.07.2014 – Dr. L. Stäudel</a:t>
            </a: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847F63-BE70-4045-BCE8-7DA3162319C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fade thruBlk="1"/>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1.emf"/><Relationship Id="rId4" Type="http://schemas.openxmlformats.org/officeDocument/2006/relationships/image" Target="../media/image50.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5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1600" y="836712"/>
            <a:ext cx="7772400" cy="1800200"/>
          </a:xfrm>
        </p:spPr>
        <p:txBody>
          <a:bodyPr/>
          <a:lstStyle/>
          <a:p>
            <a:r>
              <a:rPr lang="de-DE" sz="36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Kommunikation in den Naturwissenschaften fördern</a:t>
            </a:r>
            <a:endParaRPr lang="de-DE" sz="36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5" name="Untertitel 4"/>
          <p:cNvSpPr>
            <a:spLocks noGrp="1"/>
          </p:cNvSpPr>
          <p:nvPr>
            <p:ph type="subTitle" idx="1"/>
          </p:nvPr>
        </p:nvSpPr>
        <p:spPr>
          <a:xfrm>
            <a:off x="1371600" y="5805264"/>
            <a:ext cx="6400800" cy="528464"/>
          </a:xfrm>
        </p:spPr>
        <p:txBody>
          <a:bodyPr/>
          <a:lstStyle/>
          <a:p>
            <a:r>
              <a:rPr lang="de-DE" sz="2400" dirty="0" smtClean="0">
                <a:latin typeface="Verdana" pitchFamily="34" charset="0"/>
                <a:ea typeface="Verdana" pitchFamily="34" charset="0"/>
                <a:cs typeface="Verdana" pitchFamily="34" charset="0"/>
              </a:rPr>
              <a:t>Dr. Lutz </a:t>
            </a:r>
            <a:r>
              <a:rPr lang="de-DE" sz="2400" dirty="0" err="1" smtClean="0">
                <a:latin typeface="Verdana" pitchFamily="34" charset="0"/>
                <a:ea typeface="Verdana" pitchFamily="34" charset="0"/>
                <a:cs typeface="Verdana" pitchFamily="34" charset="0"/>
              </a:rPr>
              <a:t>Stäudel</a:t>
            </a:r>
            <a:r>
              <a:rPr lang="de-DE" sz="2400" dirty="0" smtClean="0">
                <a:latin typeface="Verdana" pitchFamily="34" charset="0"/>
                <a:ea typeface="Verdana" pitchFamily="34" charset="0"/>
                <a:cs typeface="Verdana" pitchFamily="34" charset="0"/>
              </a:rPr>
              <a:t>, Leipzig</a:t>
            </a:r>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Titel 1"/>
          <p:cNvSpPr txBox="1">
            <a:spLocks/>
          </p:cNvSpPr>
          <p:nvPr/>
        </p:nvSpPr>
        <p:spPr bwMode="auto">
          <a:xfrm>
            <a:off x="971600" y="2708920"/>
            <a:ext cx="7772400" cy="24482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ts val="2900"/>
              </a:lnSpc>
              <a:spcBef>
                <a:spcPct val="0"/>
              </a:spcBef>
              <a:spcAft>
                <a:spcPts val="600"/>
              </a:spcAft>
              <a:buClrTx/>
              <a:buSzTx/>
              <a:buFontTx/>
              <a:buNone/>
              <a:tabLst/>
              <a:defRPr/>
            </a:pPr>
            <a:r>
              <a:rPr kumimoji="0" lang="de-DE"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Sprachanlässe schaffen und gestalten</a:t>
            </a:r>
            <a:br>
              <a:rPr kumimoji="0" lang="de-DE"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br>
            <a:r>
              <a:rPr kumimoji="0" lang="de-DE"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Textverständnis entwickeln</a:t>
            </a:r>
            <a:br>
              <a:rPr kumimoji="0" lang="de-DE"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br>
            <a:r>
              <a:rPr kumimoji="0" lang="de-DE"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Fachsprache fördern</a:t>
            </a:r>
            <a:br>
              <a:rPr kumimoji="0" lang="de-DE"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br>
            <a:r>
              <a:rPr kumimoji="0" lang="de-DE"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 Bereichsspezifische Lesefähigkeit fördern</a:t>
            </a:r>
            <a:br>
              <a:rPr kumimoji="0" lang="de-DE"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br>
            <a:r>
              <a:rPr kumimoji="0" lang="de-DE"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Darstellungsformen wechseln</a:t>
            </a:r>
            <a:endParaRPr kumimoji="0" lang="de-DE" sz="3600" b="0"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11560" y="476672"/>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„Angstfrei“ sprechen: </a:t>
            </a:r>
            <a:endParaRPr lang="de-DE" dirty="0">
              <a:latin typeface="Verdana" pitchFamily="34" charset="0"/>
              <a:ea typeface="Verdana" pitchFamily="34" charset="0"/>
              <a:cs typeface="Verdana" pitchFamily="34" charset="0"/>
            </a:endParaRPr>
          </a:p>
        </p:txBody>
      </p:sp>
      <p:pic>
        <p:nvPicPr>
          <p:cNvPr id="1026" name="Picture 2" descr="C:\Users\neu\AppData\Local\Microsoft\Windows\Temporary Internet Files\Content.IE5\7UPYYG01\MC900335621[1].wmf"/>
          <p:cNvPicPr>
            <a:picLocks noChangeAspect="1" noChangeArrowheads="1"/>
          </p:cNvPicPr>
          <p:nvPr/>
        </p:nvPicPr>
        <p:blipFill>
          <a:blip r:embed="rId3" cstate="print"/>
          <a:srcRect/>
          <a:stretch>
            <a:fillRect/>
          </a:stretch>
        </p:blipFill>
        <p:spPr bwMode="auto">
          <a:xfrm flipH="1">
            <a:off x="683568" y="3068960"/>
            <a:ext cx="3813476" cy="2525917"/>
          </a:xfrm>
          <a:prstGeom prst="rect">
            <a:avLst/>
          </a:prstGeom>
          <a:noFill/>
        </p:spPr>
      </p:pic>
      <p:pic>
        <p:nvPicPr>
          <p:cNvPr id="1027" name="Picture 3" descr="C:\Users\neu\AppData\Local\Microsoft\Windows\Temporary Internet Files\Content.IE5\7YU1B7K4\MC900089048[1].wmf"/>
          <p:cNvPicPr>
            <a:picLocks noChangeAspect="1" noChangeArrowheads="1"/>
          </p:cNvPicPr>
          <p:nvPr/>
        </p:nvPicPr>
        <p:blipFill>
          <a:blip r:embed="rId4" cstate="print"/>
          <a:srcRect/>
          <a:stretch>
            <a:fillRect/>
          </a:stretch>
        </p:blipFill>
        <p:spPr bwMode="auto">
          <a:xfrm flipH="1">
            <a:off x="7740352" y="3356992"/>
            <a:ext cx="1008112" cy="1815998"/>
          </a:xfrm>
          <a:prstGeom prst="rect">
            <a:avLst/>
          </a:prstGeom>
          <a:noFill/>
        </p:spPr>
      </p:pic>
      <p:sp>
        <p:nvSpPr>
          <p:cNvPr id="10" name="Ovale Legende 9"/>
          <p:cNvSpPr/>
          <p:nvPr/>
        </p:nvSpPr>
        <p:spPr>
          <a:xfrm>
            <a:off x="2699792" y="1772816"/>
            <a:ext cx="5400600" cy="1368152"/>
          </a:xfrm>
          <a:prstGeom prst="wedgeEllipseCallout">
            <a:avLst>
              <a:gd name="adj1" fmla="val -62910"/>
              <a:gd name="adj2" fmla="val 10050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pitchFamily="34" charset="0"/>
                <a:ea typeface="Verdana" pitchFamily="34" charset="0"/>
                <a:cs typeface="Verdana" pitchFamily="34" charset="0"/>
              </a:rPr>
              <a:t>und wer weiß jetzt, was beim Lösen des Salzes passiert? </a:t>
            </a:r>
            <a:endParaRPr lang="de-DE" dirty="0">
              <a:solidFill>
                <a:schemeClr val="tx1"/>
              </a:solidFill>
              <a:latin typeface="Verdana" pitchFamily="34" charset="0"/>
              <a:ea typeface="Verdana" pitchFamily="34" charset="0"/>
              <a:cs typeface="Verdana" pitchFamily="34" charset="0"/>
            </a:endParaRPr>
          </a:p>
        </p:txBody>
      </p:sp>
      <p:sp>
        <p:nvSpPr>
          <p:cNvPr id="12" name="Ovale Legende 11"/>
          <p:cNvSpPr/>
          <p:nvPr/>
        </p:nvSpPr>
        <p:spPr>
          <a:xfrm>
            <a:off x="3491880" y="3789040"/>
            <a:ext cx="3312368" cy="720080"/>
          </a:xfrm>
          <a:prstGeom prst="wedgeEllipseCallout">
            <a:avLst>
              <a:gd name="adj1" fmla="val 90272"/>
              <a:gd name="adj2" fmla="val 1008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pitchFamily="34" charset="0"/>
                <a:ea typeface="Verdana" pitchFamily="34" charset="0"/>
                <a:cs typeface="Verdana" pitchFamily="34" charset="0"/>
              </a:rPr>
              <a:t>Die Atome …</a:t>
            </a:r>
            <a:endParaRPr lang="de-DE" dirty="0">
              <a:solidFill>
                <a:schemeClr val="tx1"/>
              </a:solidFill>
              <a:latin typeface="Verdana" pitchFamily="34" charset="0"/>
              <a:ea typeface="Verdana" pitchFamily="34" charset="0"/>
              <a:cs typeface="Verdana" pitchFamily="34" charset="0"/>
            </a:endParaRPr>
          </a:p>
        </p:txBody>
      </p:sp>
      <p:sp>
        <p:nvSpPr>
          <p:cNvPr id="13" name="Ovale Legende 12"/>
          <p:cNvSpPr/>
          <p:nvPr/>
        </p:nvSpPr>
        <p:spPr>
          <a:xfrm>
            <a:off x="2852192" y="5013176"/>
            <a:ext cx="5752256" cy="1368152"/>
          </a:xfrm>
          <a:prstGeom prst="wedgeEllipseCallout">
            <a:avLst>
              <a:gd name="adj1" fmla="val -65566"/>
              <a:gd name="adj2" fmla="val -138005"/>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pitchFamily="34" charset="0"/>
                <a:ea typeface="Verdana" pitchFamily="34" charset="0"/>
                <a:cs typeface="Verdana" pitchFamily="34" charset="0"/>
              </a:rPr>
              <a:t>Wie bitte??? Atome? Denk erst mal drüber nach was Du sagst …</a:t>
            </a:r>
            <a:endParaRPr lang="de-DE" dirty="0">
              <a:solidFill>
                <a:schemeClr val="tx1"/>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linds(horizontal)">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734144" y="381000"/>
            <a:ext cx="6934200" cy="1143000"/>
          </a:xfrm>
        </p:spPr>
        <p:txBody>
          <a:bodyPr rtlCol="0">
            <a:normAutofit/>
          </a:bodyPr>
          <a:lstStyle/>
          <a:p>
            <a:pPr eaLnBrk="1" fontAlgn="auto" hangingPunct="1">
              <a:spcAft>
                <a:spcPts val="0"/>
              </a:spcAft>
              <a:defRPr/>
            </a:pPr>
            <a:r>
              <a:rPr lang="de-DE" sz="2600" dirty="0" smtClean="0">
                <a:solidFill>
                  <a:schemeClr val="tx1"/>
                </a:solidFill>
                <a:latin typeface="Verdana" pitchFamily="34" charset="0"/>
                <a:ea typeface="Verdana" pitchFamily="34" charset="0"/>
                <a:cs typeface="Verdana" pitchFamily="34" charset="0"/>
              </a:rPr>
              <a:t>Franz E. WEINERT (1930 - 2001)</a:t>
            </a:r>
          </a:p>
        </p:txBody>
      </p:sp>
      <p:sp>
        <p:nvSpPr>
          <p:cNvPr id="18435" name="Rectangle 3"/>
          <p:cNvSpPr>
            <a:spLocks noGrp="1" noChangeArrowheads="1"/>
          </p:cNvSpPr>
          <p:nvPr>
            <p:ph type="body" idx="1"/>
          </p:nvPr>
        </p:nvSpPr>
        <p:spPr>
          <a:xfrm>
            <a:off x="3200400" y="2057400"/>
            <a:ext cx="5334000" cy="939552"/>
          </a:xfrm>
        </p:spPr>
        <p:txBody>
          <a:bodyPr/>
          <a:lstStyle/>
          <a:p>
            <a:pPr eaLnBrk="1" hangingPunct="1">
              <a:buFontTx/>
              <a:buNone/>
            </a:pPr>
            <a:r>
              <a:rPr lang="de-DE" sz="2600" dirty="0" smtClean="0">
                <a:latin typeface="Verdana" pitchFamily="34" charset="0"/>
                <a:ea typeface="Verdana" pitchFamily="34" charset="0"/>
                <a:cs typeface="Verdana" pitchFamily="34" charset="0"/>
              </a:rPr>
              <a:t>Trennung von Lern- und </a:t>
            </a:r>
            <a:br>
              <a:rPr lang="de-DE" sz="2600" dirty="0" smtClean="0">
                <a:latin typeface="Verdana" pitchFamily="34" charset="0"/>
                <a:ea typeface="Verdana" pitchFamily="34" charset="0"/>
                <a:cs typeface="Verdana" pitchFamily="34" charset="0"/>
              </a:rPr>
            </a:br>
            <a:r>
              <a:rPr lang="de-DE" sz="2600" dirty="0" smtClean="0">
                <a:latin typeface="Verdana" pitchFamily="34" charset="0"/>
                <a:ea typeface="Verdana" pitchFamily="34" charset="0"/>
                <a:cs typeface="Verdana" pitchFamily="34" charset="0"/>
              </a:rPr>
              <a:t>Leistungssituationen</a:t>
            </a:r>
          </a:p>
        </p:txBody>
      </p:sp>
      <p:pic>
        <p:nvPicPr>
          <p:cNvPr id="9"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extfeld 7"/>
          <p:cNvSpPr txBox="1"/>
          <p:nvPr/>
        </p:nvSpPr>
        <p:spPr>
          <a:xfrm>
            <a:off x="3059832" y="3501008"/>
            <a:ext cx="5256584" cy="2210175"/>
          </a:xfrm>
          <a:prstGeom prst="rect">
            <a:avLst/>
          </a:prstGeom>
          <a:noFill/>
          <a:ln w="25400">
            <a:solidFill>
              <a:schemeClr val="accent6">
                <a:lumMod val="75000"/>
              </a:schemeClr>
            </a:solidFill>
          </a:ln>
        </p:spPr>
        <p:txBody>
          <a:bodyPr wrap="square" lIns="288000" tIns="180000" bIns="180000" rtlCol="0">
            <a:spAutoFit/>
          </a:bodyPr>
          <a:lstStyle/>
          <a:p>
            <a:r>
              <a:rPr lang="de-DE" dirty="0" smtClean="0">
                <a:latin typeface="Verdana" pitchFamily="34" charset="0"/>
                <a:ea typeface="Verdana" pitchFamily="34" charset="0"/>
                <a:cs typeface="Verdana" pitchFamily="34" charset="0"/>
              </a:rPr>
              <a:t>„Wer sich subjektiv in einer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Leistungssituation wähnt, bemüht sich in erster Linie darum, Erfolge zu erzielen und Misserfolge zu vermeiden.“</a:t>
            </a:r>
            <a:endParaRPr lang="de-DE" dirty="0">
              <a:latin typeface="Verdana" pitchFamily="34" charset="0"/>
              <a:ea typeface="Verdana" pitchFamily="34" charset="0"/>
              <a:cs typeface="Verdana" pitchFamily="34" charset="0"/>
            </a:endParaRPr>
          </a:p>
        </p:txBody>
      </p:sp>
      <p:pic>
        <p:nvPicPr>
          <p:cNvPr id="4098" name="Picture 2" descr="http://www.psychologie.uni-heidelberg.de/willkomm/geschichte-entw/poster/images/fotos/weinert.jpg"/>
          <p:cNvPicPr>
            <a:picLocks noChangeAspect="1" noChangeArrowheads="1"/>
          </p:cNvPicPr>
          <p:nvPr/>
        </p:nvPicPr>
        <p:blipFill>
          <a:blip r:embed="rId4" cstate="print"/>
          <a:srcRect/>
          <a:stretch>
            <a:fillRect/>
          </a:stretch>
        </p:blipFill>
        <p:spPr bwMode="auto">
          <a:xfrm>
            <a:off x="1187624" y="1628800"/>
            <a:ext cx="1647825" cy="2543175"/>
          </a:xfrm>
          <a:prstGeom prst="rect">
            <a:avLst/>
          </a:prstGeom>
          <a:noFill/>
        </p:spPr>
      </p:pic>
      <p:sp>
        <p:nvSpPr>
          <p:cNvPr id="10"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6" name="Inhaltsplatzhalter 2"/>
          <p:cNvSpPr txBox="1">
            <a:spLocks/>
          </p:cNvSpPr>
          <p:nvPr/>
        </p:nvSpPr>
        <p:spPr>
          <a:xfrm>
            <a:off x="2339752" y="332656"/>
            <a:ext cx="5184576" cy="1080120"/>
          </a:xfrm>
          <a:prstGeom prst="rect">
            <a:avLst/>
          </a:prstGeom>
        </p:spPr>
        <p:txBody>
          <a:bodyPr vert="horz" lIns="91440" tIns="45720" rIns="91440" bIns="45720" rtlCol="0">
            <a:normAutofit fontScale="70000" lnSpcReduction="20000"/>
          </a:bodyPr>
          <a:lstStyle/>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r>
              <a:rPr lang="de-DE" sz="3600" dirty="0" smtClean="0">
                <a:latin typeface="Verdana" pitchFamily="34" charset="0"/>
                <a:ea typeface="Verdana" pitchFamily="34" charset="0"/>
                <a:cs typeface="Verdana" pitchFamily="34" charset="0"/>
              </a:rPr>
              <a:t>Faktoren, die den Lernerfolg</a:t>
            </a:r>
          </a:p>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r>
              <a:rPr lang="de-DE" sz="3600" dirty="0" smtClean="0">
                <a:latin typeface="Verdana" pitchFamily="34" charset="0"/>
                <a:ea typeface="Verdana" pitchFamily="34" charset="0"/>
                <a:cs typeface="Verdana" pitchFamily="34" charset="0"/>
              </a:rPr>
              <a:t>positiv beeinflussen können</a:t>
            </a:r>
          </a:p>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3200" i="0" u="none" strike="noStrike" kern="1200" cap="none" spc="0" normalizeH="0" baseline="0" noProof="0" dirty="0" smtClean="0">
              <a:ln>
                <a:noFill/>
              </a:ln>
              <a:effectLst/>
              <a:uLnTx/>
              <a:uFillTx/>
              <a:latin typeface="Verdana" pitchFamily="34" charset="0"/>
              <a:ea typeface="Verdana" pitchFamily="34" charset="0"/>
              <a:cs typeface="Verdana" pitchFamily="34" charset="0"/>
            </a:endParaRPr>
          </a:p>
        </p:txBody>
      </p:sp>
      <p:sp>
        <p:nvSpPr>
          <p:cNvPr id="8" name="Textfeld 7"/>
          <p:cNvSpPr txBox="1"/>
          <p:nvPr/>
        </p:nvSpPr>
        <p:spPr>
          <a:xfrm>
            <a:off x="771617" y="1844824"/>
            <a:ext cx="1409360" cy="400110"/>
          </a:xfrm>
          <a:prstGeom prst="rect">
            <a:avLst/>
          </a:prstGeom>
          <a:noFill/>
        </p:spPr>
        <p:txBody>
          <a:bodyPr wrap="none" rtlCol="0">
            <a:spAutoFit/>
          </a:bodyPr>
          <a:lstStyle/>
          <a:p>
            <a:r>
              <a:rPr lang="de-DE" sz="2000" b="1" dirty="0" smtClean="0">
                <a:solidFill>
                  <a:schemeClr val="accent3">
                    <a:lumMod val="50000"/>
                  </a:schemeClr>
                </a:solidFill>
              </a:rPr>
              <a:t>2009 / 2013</a:t>
            </a:r>
            <a:endParaRPr lang="de-DE" sz="2000" b="1" dirty="0">
              <a:solidFill>
                <a:schemeClr val="accent3">
                  <a:lumMod val="50000"/>
                </a:schemeClr>
              </a:solidFill>
            </a:endParaRPr>
          </a:p>
        </p:txBody>
      </p:sp>
      <p:pic>
        <p:nvPicPr>
          <p:cNvPr id="10" name="Bild 4"/>
          <p:cNvPicPr>
            <a:picLocks noChangeAspect="1"/>
          </p:cNvPicPr>
          <p:nvPr/>
        </p:nvPicPr>
        <p:blipFill>
          <a:blip r:embed="rId4" cstate="print"/>
          <a:srcRect/>
          <a:stretch>
            <a:fillRect/>
          </a:stretch>
        </p:blipFill>
        <p:spPr bwMode="auto">
          <a:xfrm>
            <a:off x="827584" y="3429000"/>
            <a:ext cx="1527297" cy="2160240"/>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1" name="Rechteck 10"/>
          <p:cNvSpPr/>
          <p:nvPr/>
        </p:nvSpPr>
        <p:spPr>
          <a:xfrm>
            <a:off x="799874" y="2348880"/>
            <a:ext cx="1728192" cy="813043"/>
          </a:xfrm>
          <a:prstGeom prst="rect">
            <a:avLst/>
          </a:prstGeom>
        </p:spPr>
        <p:txBody>
          <a:bodyPr wrap="square">
            <a:spAutoFit/>
          </a:bodyPr>
          <a:lstStyle/>
          <a:p>
            <a:pPr>
              <a:spcBef>
                <a:spcPts val="1325"/>
              </a:spcBef>
            </a:pPr>
            <a:r>
              <a:rPr lang="de-DE" sz="1200" b="1" dirty="0" smtClean="0">
                <a:solidFill>
                  <a:schemeClr val="accent1">
                    <a:lumMod val="50000"/>
                  </a:schemeClr>
                </a:solidFill>
                <a:latin typeface="Linotype Syntax Com Regular" charset="0"/>
                <a:ea typeface="Arial" charset="0"/>
                <a:cs typeface="Arial" charset="0"/>
              </a:rPr>
              <a:t>John Hattie </a:t>
            </a:r>
            <a:r>
              <a:rPr lang="de-DE" sz="1200" dirty="0" smtClean="0">
                <a:solidFill>
                  <a:schemeClr val="accent1">
                    <a:lumMod val="50000"/>
                  </a:schemeClr>
                </a:solidFill>
                <a:latin typeface="Linotype Syntax Com Regular" charset="0"/>
                <a:ea typeface="Arial" charset="0"/>
                <a:cs typeface="Arial" charset="0"/>
              </a:rPr>
              <a:t>:</a:t>
            </a:r>
          </a:p>
          <a:p>
            <a:pPr>
              <a:spcBef>
                <a:spcPts val="1325"/>
              </a:spcBef>
            </a:pPr>
            <a:r>
              <a:rPr lang="de-DE" sz="1200" b="1" dirty="0" smtClean="0">
                <a:solidFill>
                  <a:schemeClr val="accent1">
                    <a:lumMod val="50000"/>
                  </a:schemeClr>
                </a:solidFill>
                <a:latin typeface="Linotype Syntax Com Regular" charset="0"/>
                <a:ea typeface="Arial" charset="0"/>
                <a:cs typeface="Arial" charset="0"/>
              </a:rPr>
              <a:t>Lernen sichtbar machen</a:t>
            </a:r>
          </a:p>
        </p:txBody>
      </p:sp>
      <p:sp>
        <p:nvSpPr>
          <p:cNvPr id="12" name="Text Box 12"/>
          <p:cNvSpPr txBox="1">
            <a:spLocks noChangeArrowheads="1"/>
          </p:cNvSpPr>
          <p:nvPr/>
        </p:nvSpPr>
        <p:spPr bwMode="auto">
          <a:xfrm>
            <a:off x="3468960" y="1583216"/>
            <a:ext cx="5423520" cy="4616648"/>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Angstreduktion 	d </a:t>
            </a:r>
            <a:r>
              <a:rPr lang="de-DE" sz="1400" dirty="0">
                <a:solidFill>
                  <a:srgbClr val="254061"/>
                </a:solidFill>
                <a:latin typeface="Linotype Syntax Com Regular" charset="0"/>
                <a:ea typeface="Arial" charset="0"/>
                <a:cs typeface="Arial" charset="0"/>
              </a:rPr>
              <a:t>= .40</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Kooperatives Lernen</a:t>
            </a:r>
            <a:r>
              <a:rPr lang="de-DE" sz="1400" dirty="0">
                <a:solidFill>
                  <a:srgbClr val="254061"/>
                </a:solidFill>
                <a:latin typeface="Linotype Syntax Com Regular" charset="0"/>
                <a:ea typeface="Arial" charset="0"/>
                <a:cs typeface="Arial" charset="0"/>
              </a:rPr>
              <a:t>	d = .41</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Kleingruppenlernen</a:t>
            </a:r>
            <a:r>
              <a:rPr lang="de-DE" sz="1400" dirty="0">
                <a:solidFill>
                  <a:srgbClr val="254061"/>
                </a:solidFill>
                <a:latin typeface="Linotype Syntax Com Regular" charset="0"/>
                <a:ea typeface="Arial" charset="0"/>
                <a:cs typeface="Arial" charset="0"/>
              </a:rPr>
              <a:t>	d = .49</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Peer </a:t>
            </a:r>
            <a:r>
              <a:rPr lang="de-DE" sz="1400" dirty="0" err="1">
                <a:solidFill>
                  <a:srgbClr val="254061"/>
                </a:solidFill>
                <a:latin typeface="Linotype Syntax Com Regular" charset="0"/>
                <a:ea typeface="Arial" charset="0"/>
                <a:cs typeface="Arial" charset="0"/>
              </a:rPr>
              <a:t>Tutoring</a:t>
            </a:r>
            <a:r>
              <a:rPr lang="de-DE" sz="1400" dirty="0">
                <a:solidFill>
                  <a:srgbClr val="254061"/>
                </a:solidFill>
                <a:latin typeface="Linotype Syntax Com Regular" charset="0"/>
                <a:ea typeface="Arial" charset="0"/>
                <a:cs typeface="Arial" charset="0"/>
              </a:rPr>
              <a:t>	d = .55</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3051175" algn="l"/>
                <a:tab pos="5645150" algn="l"/>
              </a:tabLst>
            </a:pPr>
            <a:r>
              <a:rPr lang="de-DE" sz="1400" dirty="0" err="1">
                <a:solidFill>
                  <a:srgbClr val="254061"/>
                </a:solidFill>
                <a:latin typeface="Linotype Syntax Com Regular" charset="0"/>
                <a:ea typeface="Arial" charset="0"/>
                <a:cs typeface="Arial" charset="0"/>
              </a:rPr>
              <a:t>Concept</a:t>
            </a:r>
            <a:r>
              <a:rPr lang="de-DE" sz="1400" dirty="0">
                <a:solidFill>
                  <a:srgbClr val="254061"/>
                </a:solidFill>
                <a:latin typeface="Linotype Syntax Com Regular" charset="0"/>
                <a:ea typeface="Arial" charset="0"/>
                <a:cs typeface="Arial" charset="0"/>
              </a:rPr>
              <a:t> </a:t>
            </a:r>
            <a:r>
              <a:rPr lang="de-DE" sz="1400" dirty="0" err="1">
                <a:solidFill>
                  <a:srgbClr val="254061"/>
                </a:solidFill>
                <a:latin typeface="Linotype Syntax Com Regular" charset="0"/>
                <a:ea typeface="Arial" charset="0"/>
                <a:cs typeface="Arial" charset="0"/>
              </a:rPr>
              <a:t>Mapping</a:t>
            </a:r>
            <a:r>
              <a:rPr lang="de-DE" sz="1400" dirty="0">
                <a:solidFill>
                  <a:srgbClr val="254061"/>
                </a:solidFill>
                <a:latin typeface="Linotype Syntax Com Regular" charset="0"/>
                <a:ea typeface="Arial" charset="0"/>
                <a:cs typeface="Arial" charset="0"/>
              </a:rPr>
              <a:t>	d = .57</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Direkte Instruktion	</a:t>
            </a:r>
            <a:r>
              <a:rPr lang="de-DE" sz="1400" dirty="0" smtClean="0">
                <a:solidFill>
                  <a:srgbClr val="254061"/>
                </a:solidFill>
                <a:latin typeface="Linotype Syntax Com Regular" charset="0"/>
                <a:ea typeface="Arial" charset="0"/>
                <a:cs typeface="Arial" charset="0"/>
              </a:rPr>
              <a:t>d </a:t>
            </a:r>
            <a:r>
              <a:rPr lang="de-DE" sz="1400" dirty="0">
                <a:solidFill>
                  <a:srgbClr val="254061"/>
                </a:solidFill>
                <a:latin typeface="Linotype Syntax Com Regular" charset="0"/>
                <a:ea typeface="Arial" charset="0"/>
                <a:cs typeface="Arial" charset="0"/>
              </a:rPr>
              <a:t>= .</a:t>
            </a:r>
            <a:r>
              <a:rPr lang="de-DE" sz="1400" dirty="0" smtClean="0">
                <a:solidFill>
                  <a:srgbClr val="254061"/>
                </a:solidFill>
                <a:latin typeface="Linotype Syntax Com Regular" charset="0"/>
                <a:ea typeface="Arial" charset="0"/>
                <a:cs typeface="Arial" charset="0"/>
              </a:rPr>
              <a:t>59</a:t>
            </a:r>
          </a:p>
          <a:p>
            <a:pPr marL="457200" indent="-457200">
              <a:lnSpc>
                <a:spcPct val="140000"/>
              </a:lnSpc>
              <a:buFont typeface="Wingdings" charset="2"/>
              <a:buChar char="§"/>
              <a:tabLst>
                <a:tab pos="3051175" algn="l"/>
                <a:tab pos="5645150" algn="l"/>
              </a:tabLst>
            </a:pPr>
            <a:r>
              <a:rPr lang="de-DE" sz="1400" dirty="0" err="1" smtClean="0">
                <a:solidFill>
                  <a:srgbClr val="254061"/>
                </a:solidFill>
                <a:latin typeface="Linotype Syntax Com Regular" charset="0"/>
                <a:ea typeface="Arial" charset="0"/>
                <a:cs typeface="Arial" charset="0"/>
              </a:rPr>
              <a:t>Vokalbel</a:t>
            </a:r>
            <a:r>
              <a:rPr lang="de-DE" sz="1400" dirty="0" smtClean="0">
                <a:solidFill>
                  <a:srgbClr val="254061"/>
                </a:solidFill>
                <a:latin typeface="Linotype Syntax Com Regular" charset="0"/>
                <a:ea typeface="Arial" charset="0"/>
                <a:cs typeface="Arial" charset="0"/>
              </a:rPr>
              <a:t>-/Wortschatzförderung	d = .67</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Metakognitive Strategien	d = .69</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Lehrkraft-Schüler-Verhältnis	d = .72</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Feedback	d = .73</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Klarheit der Instruktion	d = .75</a:t>
            </a:r>
          </a:p>
          <a:p>
            <a:pPr marL="457200" indent="-457200">
              <a:lnSpc>
                <a:spcPct val="140000"/>
              </a:lnSpc>
              <a:buFont typeface="Wingdings" charset="2"/>
              <a:buChar char="§"/>
              <a:tabLst>
                <a:tab pos="3051175" algn="l"/>
                <a:tab pos="5645150" algn="l"/>
              </a:tabLst>
            </a:pPr>
            <a:r>
              <a:rPr lang="de-DE" sz="1400" dirty="0" err="1" smtClean="0">
                <a:solidFill>
                  <a:srgbClr val="254061"/>
                </a:solidFill>
                <a:latin typeface="Linotype Syntax Com Regular" charset="0"/>
                <a:ea typeface="Arial" charset="0"/>
                <a:cs typeface="Arial" charset="0"/>
              </a:rPr>
              <a:t>Micro</a:t>
            </a:r>
            <a:r>
              <a:rPr lang="de-DE" sz="1400" dirty="0" smtClean="0">
                <a:solidFill>
                  <a:srgbClr val="254061"/>
                </a:solidFill>
                <a:latin typeface="Linotype Syntax Com Regular" charset="0"/>
                <a:ea typeface="Arial" charset="0"/>
                <a:cs typeface="Arial" charset="0"/>
              </a:rPr>
              <a:t>-Teaching	d = .88</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Formatives </a:t>
            </a:r>
            <a:r>
              <a:rPr lang="de-DE" sz="1400" dirty="0" err="1" smtClean="0">
                <a:solidFill>
                  <a:srgbClr val="254061"/>
                </a:solidFill>
                <a:latin typeface="Linotype Syntax Com Regular" charset="0"/>
                <a:ea typeface="Arial" charset="0"/>
                <a:cs typeface="Arial" charset="0"/>
              </a:rPr>
              <a:t>Assessment</a:t>
            </a:r>
            <a:r>
              <a:rPr lang="de-DE" sz="1400" dirty="0" smtClean="0">
                <a:solidFill>
                  <a:srgbClr val="254061"/>
                </a:solidFill>
                <a:latin typeface="Linotype Syntax Com Regular" charset="0"/>
                <a:ea typeface="Arial" charset="0"/>
                <a:cs typeface="Arial" charset="0"/>
              </a:rPr>
              <a:t>	d = .90</a:t>
            </a:r>
            <a:endParaRPr lang="de-DE" sz="1400" dirty="0">
              <a:solidFill>
                <a:srgbClr val="254061"/>
              </a:solidFill>
              <a:latin typeface="Linotype Syntax Com Regular" charset="0"/>
              <a:ea typeface="Arial" charset="0"/>
              <a:cs typeface="Arial" charset="0"/>
            </a:endParaRPr>
          </a:p>
        </p:txBody>
      </p:sp>
      <p:pic>
        <p:nvPicPr>
          <p:cNvPr id="2050" name="Picture 2"/>
          <p:cNvPicPr>
            <a:picLocks noChangeAspect="1" noChangeArrowheads="1"/>
          </p:cNvPicPr>
          <p:nvPr/>
        </p:nvPicPr>
        <p:blipFill>
          <a:blip r:embed="rId5" cstate="print"/>
          <a:srcRect/>
          <a:stretch>
            <a:fillRect/>
          </a:stretch>
        </p:blipFill>
        <p:spPr bwMode="auto">
          <a:xfrm>
            <a:off x="818890" y="3421360"/>
            <a:ext cx="1880902" cy="2671936"/>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3" name="Pfeil nach links 12"/>
          <p:cNvSpPr/>
          <p:nvPr/>
        </p:nvSpPr>
        <p:spPr>
          <a:xfrm>
            <a:off x="7524328" y="5301208"/>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
        <p:nvSpPr>
          <p:cNvPr id="14" name="Pfeil nach links 13"/>
          <p:cNvSpPr/>
          <p:nvPr/>
        </p:nvSpPr>
        <p:spPr>
          <a:xfrm>
            <a:off x="7380312" y="1412776"/>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blinds(horizontal)">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blinds(horizontal)">
                                      <p:cBhvr>
                                        <p:cTn id="30" dur="500"/>
                                        <p:tgtEl>
                                          <p:spTgt spid="12">
                                            <p:txEl>
                                              <p:pRg st="0" end="0"/>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blinds(horizontal)">
                                      <p:cBhvr>
                                        <p:cTn id="33" dur="500"/>
                                        <p:tgtEl>
                                          <p:spTgt spid="12">
                                            <p:txEl>
                                              <p:pRg st="1" end="1"/>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2">
                                            <p:txEl>
                                              <p:pRg st="2" end="2"/>
                                            </p:txEl>
                                          </p:spTgt>
                                        </p:tgtEl>
                                        <p:attrNameLst>
                                          <p:attrName>style.visibility</p:attrName>
                                        </p:attrNameLst>
                                      </p:cBhvr>
                                      <p:to>
                                        <p:strVal val="visible"/>
                                      </p:to>
                                    </p:set>
                                    <p:animEffect transition="in" filter="blinds(horizontal)">
                                      <p:cBhvr>
                                        <p:cTn id="36" dur="500"/>
                                        <p:tgtEl>
                                          <p:spTgt spid="12">
                                            <p:txEl>
                                              <p:pRg st="2" end="2"/>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animEffect transition="in" filter="blinds(horizontal)">
                                      <p:cBhvr>
                                        <p:cTn id="39" dur="500"/>
                                        <p:tgtEl>
                                          <p:spTgt spid="12">
                                            <p:txEl>
                                              <p:pRg st="3" end="3"/>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blinds(horizontal)">
                                      <p:cBhvr>
                                        <p:cTn id="42" dur="500"/>
                                        <p:tgtEl>
                                          <p:spTgt spid="12">
                                            <p:txEl>
                                              <p:pRg st="4" end="4"/>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Effect transition="in" filter="blinds(horizontal)">
                                      <p:cBhvr>
                                        <p:cTn id="45" dur="500"/>
                                        <p:tgtEl>
                                          <p:spTgt spid="12">
                                            <p:txEl>
                                              <p:pRg st="5" end="5"/>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2">
                                            <p:txEl>
                                              <p:pRg st="6" end="6"/>
                                            </p:txEl>
                                          </p:spTgt>
                                        </p:tgtEl>
                                        <p:attrNameLst>
                                          <p:attrName>style.visibility</p:attrName>
                                        </p:attrNameLst>
                                      </p:cBhvr>
                                      <p:to>
                                        <p:strVal val="visible"/>
                                      </p:to>
                                    </p:set>
                                    <p:animEffect transition="in" filter="blinds(horizontal)">
                                      <p:cBhvr>
                                        <p:cTn id="48" dur="500"/>
                                        <p:tgtEl>
                                          <p:spTgt spid="12">
                                            <p:txEl>
                                              <p:pRg st="6" end="6"/>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2">
                                            <p:txEl>
                                              <p:pRg st="7" end="7"/>
                                            </p:txEl>
                                          </p:spTgt>
                                        </p:tgtEl>
                                        <p:attrNameLst>
                                          <p:attrName>style.visibility</p:attrName>
                                        </p:attrNameLst>
                                      </p:cBhvr>
                                      <p:to>
                                        <p:strVal val="visible"/>
                                      </p:to>
                                    </p:set>
                                    <p:animEffect transition="in" filter="blinds(horizontal)">
                                      <p:cBhvr>
                                        <p:cTn id="51" dur="500"/>
                                        <p:tgtEl>
                                          <p:spTgt spid="12">
                                            <p:txEl>
                                              <p:pRg st="7" end="7"/>
                                            </p:txEl>
                                          </p:spTgt>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2">
                                            <p:txEl>
                                              <p:pRg st="8" end="8"/>
                                            </p:txEl>
                                          </p:spTgt>
                                        </p:tgtEl>
                                        <p:attrNameLst>
                                          <p:attrName>style.visibility</p:attrName>
                                        </p:attrNameLst>
                                      </p:cBhvr>
                                      <p:to>
                                        <p:strVal val="visible"/>
                                      </p:to>
                                    </p:set>
                                    <p:animEffect transition="in" filter="blinds(horizontal)">
                                      <p:cBhvr>
                                        <p:cTn id="54" dur="500"/>
                                        <p:tgtEl>
                                          <p:spTgt spid="12">
                                            <p:txEl>
                                              <p:pRg st="8" end="8"/>
                                            </p:txEl>
                                          </p:spTgt>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2">
                                            <p:txEl>
                                              <p:pRg st="9" end="9"/>
                                            </p:txEl>
                                          </p:spTgt>
                                        </p:tgtEl>
                                        <p:attrNameLst>
                                          <p:attrName>style.visibility</p:attrName>
                                        </p:attrNameLst>
                                      </p:cBhvr>
                                      <p:to>
                                        <p:strVal val="visible"/>
                                      </p:to>
                                    </p:set>
                                    <p:animEffect transition="in" filter="blinds(horizontal)">
                                      <p:cBhvr>
                                        <p:cTn id="57" dur="500"/>
                                        <p:tgtEl>
                                          <p:spTgt spid="12">
                                            <p:txEl>
                                              <p:pRg st="9" end="9"/>
                                            </p:txEl>
                                          </p:spTgt>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2">
                                            <p:txEl>
                                              <p:pRg st="10" end="10"/>
                                            </p:txEl>
                                          </p:spTgt>
                                        </p:tgtEl>
                                        <p:attrNameLst>
                                          <p:attrName>style.visibility</p:attrName>
                                        </p:attrNameLst>
                                      </p:cBhvr>
                                      <p:to>
                                        <p:strVal val="visible"/>
                                      </p:to>
                                    </p:set>
                                    <p:animEffect transition="in" filter="blinds(horizontal)">
                                      <p:cBhvr>
                                        <p:cTn id="60" dur="500"/>
                                        <p:tgtEl>
                                          <p:spTgt spid="12">
                                            <p:txEl>
                                              <p:pRg st="10" end="10"/>
                                            </p:txEl>
                                          </p:spTgt>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2">
                                            <p:txEl>
                                              <p:pRg st="11" end="11"/>
                                            </p:txEl>
                                          </p:spTgt>
                                        </p:tgtEl>
                                        <p:attrNameLst>
                                          <p:attrName>style.visibility</p:attrName>
                                        </p:attrNameLst>
                                      </p:cBhvr>
                                      <p:to>
                                        <p:strVal val="visible"/>
                                      </p:to>
                                    </p:set>
                                    <p:animEffect transition="in" filter="blinds(horizontal)">
                                      <p:cBhvr>
                                        <p:cTn id="63" dur="500"/>
                                        <p:tgtEl>
                                          <p:spTgt spid="12">
                                            <p:txEl>
                                              <p:pRg st="11" end="11"/>
                                            </p:txEl>
                                          </p:spTgt>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2">
                                            <p:txEl>
                                              <p:pRg st="12" end="12"/>
                                            </p:txEl>
                                          </p:spTgt>
                                        </p:tgtEl>
                                        <p:attrNameLst>
                                          <p:attrName>style.visibility</p:attrName>
                                        </p:attrNameLst>
                                      </p:cBhvr>
                                      <p:to>
                                        <p:strVal val="visible"/>
                                      </p:to>
                                    </p:set>
                                    <p:animEffect transition="in" filter="blinds(horizontal)">
                                      <p:cBhvr>
                                        <p:cTn id="66" dur="500"/>
                                        <p:tgtEl>
                                          <p:spTgt spid="12">
                                            <p:txEl>
                                              <p:pRg st="12" end="12"/>
                                            </p:txEl>
                                          </p:spTgt>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2">
                                            <p:txEl>
                                              <p:pRg st="13" end="13"/>
                                            </p:txEl>
                                          </p:spTgt>
                                        </p:tgtEl>
                                        <p:attrNameLst>
                                          <p:attrName>style.visibility</p:attrName>
                                        </p:attrNameLst>
                                      </p:cBhvr>
                                      <p:to>
                                        <p:strVal val="visible"/>
                                      </p:to>
                                    </p:set>
                                    <p:animEffect transition="in" filter="blinds(horizontal)">
                                      <p:cBhvr>
                                        <p:cTn id="69" dur="500"/>
                                        <p:tgtEl>
                                          <p:spTgt spid="12">
                                            <p:txEl>
                                              <p:pRg st="13" end="13"/>
                                            </p:txEl>
                                          </p:spTgt>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2">
                                            <p:txEl>
                                              <p:pRg st="14" end="14"/>
                                            </p:txEl>
                                          </p:spTgt>
                                        </p:tgtEl>
                                        <p:attrNameLst>
                                          <p:attrName>style.visibility</p:attrName>
                                        </p:attrNameLst>
                                      </p:cBhvr>
                                      <p:to>
                                        <p:strVal val="visible"/>
                                      </p:to>
                                    </p:set>
                                    <p:animEffect transition="in" filter="blinds(horizontal)">
                                      <p:cBhvr>
                                        <p:cTn id="72" dur="500"/>
                                        <p:tgtEl>
                                          <p:spTgt spid="12">
                                            <p:txEl>
                                              <p:pRg st="14" end="14"/>
                                            </p:txEl>
                                          </p:spTgt>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linds(horizontal)">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mph" presetSubtype="1" nodeType="clickEffect">
                                  <p:stCondLst>
                                    <p:cond delay="0"/>
                                  </p:stCondLst>
                                  <p:childTnLst>
                                    <p:set>
                                      <p:cBhvr override="childStyle">
                                        <p:cTn id="79" dur="indefinite"/>
                                        <p:tgtEl>
                                          <p:spTgt spid="12">
                                            <p:txEl>
                                              <p:pRg st="13" end="13"/>
                                            </p:txEl>
                                          </p:spTgt>
                                        </p:tgtEl>
                                        <p:attrNameLst>
                                          <p:attrName>style.fontStyle</p:attrName>
                                        </p:attrNameLst>
                                      </p:cBhvr>
                                      <p:to>
                                        <p:strVal val="normal"/>
                                      </p:to>
                                    </p:set>
                                    <p:set>
                                      <p:cBhvr override="childStyle">
                                        <p:cTn id="80" dur="indefinite"/>
                                        <p:tgtEl>
                                          <p:spTgt spid="12">
                                            <p:txEl>
                                              <p:pRg st="13" end="13"/>
                                            </p:txEl>
                                          </p:spTgt>
                                        </p:tgtEl>
                                        <p:attrNameLst>
                                          <p:attrName>style.fontWeight</p:attrName>
                                        </p:attrNameLst>
                                      </p:cBhvr>
                                      <p:to>
                                        <p:strVal val="bold"/>
                                      </p:to>
                                    </p:set>
                                    <p:set>
                                      <p:cBhvr override="childStyle">
                                        <p:cTn id="81" dur="indefinite"/>
                                        <p:tgtEl>
                                          <p:spTgt spid="12">
                                            <p:txEl>
                                              <p:pRg st="13" end="13"/>
                                            </p:txEl>
                                          </p:spTgt>
                                        </p:tgtEl>
                                        <p:attrNameLst>
                                          <p:attrName>style.textDecorationUnderline</p:attrName>
                                        </p:attrNameLst>
                                      </p:cBhvr>
                                      <p:to>
                                        <p:strVal val="false"/>
                                      </p:to>
                                    </p:set>
                                  </p:childTnLst>
                                </p:cTn>
                              </p:par>
                              <p:par>
                                <p:cTn id="82" presetID="3" presetClass="entr" presetSubtype="1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blinds(horizontal)">
                                      <p:cBhvr>
                                        <p:cTn id="8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build="allAtOnce"/>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11560" y="476672"/>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Unterrichtssprache: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ein </a:t>
            </a:r>
            <a:r>
              <a:rPr lang="de-DE" sz="3600" dirty="0" err="1" smtClean="0">
                <a:latin typeface="Verdana" pitchFamily="34" charset="0"/>
                <a:ea typeface="Verdana" pitchFamily="34" charset="0"/>
                <a:cs typeface="Verdana" pitchFamily="34" charset="0"/>
              </a:rPr>
              <a:t>Micro</a:t>
            </a:r>
            <a:r>
              <a:rPr lang="de-DE" sz="3600" dirty="0" smtClean="0">
                <a:latin typeface="Verdana" pitchFamily="34" charset="0"/>
                <a:ea typeface="Verdana" pitchFamily="34" charset="0"/>
                <a:cs typeface="Verdana" pitchFamily="34" charset="0"/>
              </a:rPr>
              <a:t>-Teaching-Anlass</a:t>
            </a:r>
            <a:endParaRPr lang="de-DE" dirty="0">
              <a:latin typeface="Verdana" pitchFamily="34" charset="0"/>
              <a:ea typeface="Verdana" pitchFamily="34" charset="0"/>
              <a:cs typeface="Verdana" pitchFamily="34" charset="0"/>
            </a:endParaRPr>
          </a:p>
        </p:txBody>
      </p:sp>
      <p:pic>
        <p:nvPicPr>
          <p:cNvPr id="1026" name="Picture 2" descr="C:\Users\neu\AppData\Local\Microsoft\Windows\Temporary Internet Files\Content.IE5\7UPYYG01\MC900335621[1].wmf"/>
          <p:cNvPicPr>
            <a:picLocks noChangeAspect="1" noChangeArrowheads="1"/>
          </p:cNvPicPr>
          <p:nvPr/>
        </p:nvPicPr>
        <p:blipFill>
          <a:blip r:embed="rId3" cstate="print"/>
          <a:srcRect/>
          <a:stretch>
            <a:fillRect/>
          </a:stretch>
        </p:blipFill>
        <p:spPr bwMode="auto">
          <a:xfrm flipH="1">
            <a:off x="539552" y="2996952"/>
            <a:ext cx="2609119" cy="1728192"/>
          </a:xfrm>
          <a:prstGeom prst="rect">
            <a:avLst/>
          </a:prstGeom>
          <a:noFill/>
        </p:spPr>
      </p:pic>
      <p:pic>
        <p:nvPicPr>
          <p:cNvPr id="1027" name="Picture 3" descr="C:\Users\neu\AppData\Local\Microsoft\Windows\Temporary Internet Files\Content.IE5\7YU1B7K4\MC900089048[1].wmf"/>
          <p:cNvPicPr>
            <a:picLocks noChangeAspect="1" noChangeArrowheads="1"/>
          </p:cNvPicPr>
          <p:nvPr/>
        </p:nvPicPr>
        <p:blipFill>
          <a:blip r:embed="rId4" cstate="print"/>
          <a:srcRect/>
          <a:stretch>
            <a:fillRect/>
          </a:stretch>
        </p:blipFill>
        <p:spPr bwMode="auto">
          <a:xfrm flipH="1">
            <a:off x="8028384" y="3140968"/>
            <a:ext cx="799474" cy="1440160"/>
          </a:xfrm>
          <a:prstGeom prst="rect">
            <a:avLst/>
          </a:prstGeom>
          <a:noFill/>
        </p:spPr>
      </p:pic>
      <p:sp>
        <p:nvSpPr>
          <p:cNvPr id="12" name="Textfeld 11"/>
          <p:cNvSpPr txBox="1"/>
          <p:nvPr/>
        </p:nvSpPr>
        <p:spPr>
          <a:xfrm>
            <a:off x="3419872" y="2319263"/>
            <a:ext cx="4755854" cy="3416320"/>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Der Umgang mit „falschen“</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Schüleräußerungen kann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geübt werden:</a:t>
            </a:r>
          </a:p>
          <a:p>
            <a:endParaRPr lang="de-DE" dirty="0" smtClean="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Eine Aufgabe für die ganze</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Fachschaft … </a:t>
            </a:r>
          </a:p>
          <a:p>
            <a:endParaRPr lang="de-DE" dirty="0" smtClean="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    … in der Workshop-Phase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dazu eine kurze Übung.</a:t>
            </a:r>
            <a:endParaRPr lang="de-DE"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85800" y="548680"/>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Freies Sprechen üben</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endParaRPr lang="de-DE" dirty="0">
              <a:latin typeface="Verdana" pitchFamily="34" charset="0"/>
              <a:ea typeface="Verdana" pitchFamily="34" charset="0"/>
              <a:cs typeface="Verdana" pitchFamily="34" charset="0"/>
            </a:endParaRPr>
          </a:p>
        </p:txBody>
      </p:sp>
      <p:pic>
        <p:nvPicPr>
          <p:cNvPr id="10" name="Picture 4"/>
          <p:cNvPicPr>
            <a:picLocks noGrp="1" noChangeAspect="1" noChangeArrowheads="1"/>
          </p:cNvPicPr>
          <p:nvPr>
            <p:ph idx="1"/>
          </p:nvPr>
        </p:nvPicPr>
        <p:blipFill>
          <a:blip r:embed="rId4" cstate="print"/>
          <a:srcRect l="11488" t="2455" b="91407"/>
          <a:stretch>
            <a:fillRect/>
          </a:stretch>
        </p:blipFill>
        <p:spPr>
          <a:xfrm>
            <a:off x="683568" y="1628800"/>
            <a:ext cx="3328739" cy="360040"/>
          </a:xfrm>
          <a:noFill/>
        </p:spPr>
      </p:pic>
      <p:pic>
        <p:nvPicPr>
          <p:cNvPr id="12" name="Picture 4"/>
          <p:cNvPicPr>
            <a:picLocks noChangeAspect="1" noChangeArrowheads="1"/>
          </p:cNvPicPr>
          <p:nvPr/>
        </p:nvPicPr>
        <p:blipFill>
          <a:blip r:embed="rId4" cstate="print"/>
          <a:srcRect l="3829" t="29462" r="13838" b="32483"/>
          <a:stretch>
            <a:fillRect/>
          </a:stretch>
        </p:blipFill>
        <p:spPr bwMode="auto">
          <a:xfrm>
            <a:off x="611560" y="2060848"/>
            <a:ext cx="3528392" cy="2543724"/>
          </a:xfrm>
          <a:prstGeom prst="rect">
            <a:avLst/>
          </a:prstGeom>
          <a:noFill/>
          <a:ln w="9525">
            <a:noFill/>
            <a:miter lim="800000"/>
            <a:headEnd/>
            <a:tailEnd/>
          </a:ln>
        </p:spPr>
      </p:pic>
      <p:sp>
        <p:nvSpPr>
          <p:cNvPr id="13" name="Rechteck 12"/>
          <p:cNvSpPr/>
          <p:nvPr/>
        </p:nvSpPr>
        <p:spPr>
          <a:xfrm>
            <a:off x="4572000" y="1484784"/>
            <a:ext cx="4104456" cy="584775"/>
          </a:xfrm>
          <a:prstGeom prst="rect">
            <a:avLst/>
          </a:prstGeom>
        </p:spPr>
        <p:txBody>
          <a:bodyPr wrap="square">
            <a:spAutoFit/>
          </a:bodyPr>
          <a:lstStyle/>
          <a:p>
            <a:pPr algn="ctr">
              <a:spcAft>
                <a:spcPts val="1200"/>
              </a:spcAft>
            </a:pPr>
            <a:r>
              <a:rPr lang="de-DE" sz="1600" dirty="0" smtClean="0">
                <a:latin typeface="Comic Sans MS" pitchFamily="66" charset="0"/>
                <a:ea typeface="Verdana" pitchFamily="34" charset="0"/>
                <a:cs typeface="Verdana" pitchFamily="34" charset="0"/>
              </a:rPr>
              <a:t>Eine Präsentation zu einem Thema </a:t>
            </a:r>
            <a:br>
              <a:rPr lang="de-DE" sz="1600" dirty="0" smtClean="0">
                <a:latin typeface="Comic Sans MS" pitchFamily="66" charset="0"/>
                <a:ea typeface="Verdana" pitchFamily="34" charset="0"/>
                <a:cs typeface="Verdana" pitchFamily="34" charset="0"/>
              </a:rPr>
            </a:br>
            <a:r>
              <a:rPr lang="de-DE" sz="1600" dirty="0" smtClean="0">
                <a:latin typeface="Comic Sans MS" pitchFamily="66" charset="0"/>
                <a:ea typeface="Verdana" pitchFamily="34" charset="0"/>
                <a:cs typeface="Verdana" pitchFamily="34" charset="0"/>
              </a:rPr>
              <a:t>gestalten und vorstellen</a:t>
            </a:r>
            <a:endParaRPr lang="de-DE" sz="1600" dirty="0">
              <a:latin typeface="Comic Sans MS" pitchFamily="66" charset="0"/>
              <a:ea typeface="Verdana" pitchFamily="34" charset="0"/>
              <a:cs typeface="Verdana" pitchFamily="34" charset="0"/>
            </a:endParaRPr>
          </a:p>
        </p:txBody>
      </p:sp>
      <p:grpSp>
        <p:nvGrpSpPr>
          <p:cNvPr id="24" name="Gruppieren 23"/>
          <p:cNvGrpSpPr/>
          <p:nvPr/>
        </p:nvGrpSpPr>
        <p:grpSpPr>
          <a:xfrm>
            <a:off x="5122207" y="2420888"/>
            <a:ext cx="3122201" cy="1812688"/>
            <a:chOff x="4716016" y="3068960"/>
            <a:chExt cx="3122201" cy="1812688"/>
          </a:xfrm>
        </p:grpSpPr>
        <p:pic>
          <p:nvPicPr>
            <p:cNvPr id="1029" name="Picture 5" descr="C:\Users\neu\AppData\Local\Microsoft\Windows\Temporary Internet Files\Content.IE5\ZE9VGG14\MC900396860[1].wmf"/>
            <p:cNvPicPr>
              <a:picLocks noChangeAspect="1" noChangeArrowheads="1"/>
            </p:cNvPicPr>
            <p:nvPr/>
          </p:nvPicPr>
          <p:blipFill>
            <a:blip r:embed="rId5" cstate="print"/>
            <a:srcRect/>
            <a:stretch>
              <a:fillRect/>
            </a:stretch>
          </p:blipFill>
          <p:spPr bwMode="auto">
            <a:xfrm>
              <a:off x="6228184" y="3068960"/>
              <a:ext cx="1610033" cy="545897"/>
            </a:xfrm>
            <a:prstGeom prst="rect">
              <a:avLst/>
            </a:prstGeom>
            <a:noFill/>
          </p:spPr>
        </p:pic>
        <p:sp>
          <p:nvSpPr>
            <p:cNvPr id="14" name="Rechteck 13"/>
            <p:cNvSpPr/>
            <p:nvPr/>
          </p:nvSpPr>
          <p:spPr>
            <a:xfrm>
              <a:off x="4716016" y="3789041"/>
              <a:ext cx="1728192" cy="1092607"/>
            </a:xfrm>
            <a:prstGeom prst="rect">
              <a:avLst/>
            </a:prstGeom>
            <a:ln w="25400" cap="rnd">
              <a:solidFill>
                <a:schemeClr val="tx1">
                  <a:lumMod val="75000"/>
                  <a:lumOff val="25000"/>
                </a:schemeClr>
              </a:solidFill>
            </a:ln>
          </p:spPr>
          <p:txBody>
            <a:bodyPr wrap="square">
              <a:spAutoFit/>
            </a:bodyPr>
            <a:lstStyle/>
            <a:p>
              <a:pPr>
                <a:spcAft>
                  <a:spcPts val="1200"/>
                </a:spcAft>
              </a:pPr>
              <a:r>
                <a:rPr lang="de-DE" sz="900" dirty="0" smtClean="0">
                  <a:latin typeface="Verdana" pitchFamily="34" charset="0"/>
                  <a:ea typeface="Verdana" pitchFamily="34" charset="0"/>
                  <a:cs typeface="Verdana" pitchFamily="34" charset="0"/>
                </a:rPr>
                <a:t>Informationen suchen und extrahieren </a:t>
              </a:r>
            </a:p>
            <a:p>
              <a:pPr>
                <a:spcAft>
                  <a:spcPts val="1200"/>
                </a:spcAft>
              </a:pPr>
              <a:r>
                <a:rPr lang="de-DE" sz="900" dirty="0" smtClean="0">
                  <a:latin typeface="Verdana" pitchFamily="34" charset="0"/>
                  <a:ea typeface="Verdana" pitchFamily="34" charset="0"/>
                  <a:cs typeface="Verdana" pitchFamily="34" charset="0"/>
                </a:rPr>
                <a:t>textbezogen kombinieren </a:t>
              </a:r>
              <a:br>
                <a:rPr lang="de-DE" sz="900" dirty="0" smtClean="0">
                  <a:latin typeface="Verdana" pitchFamily="34" charset="0"/>
                  <a:ea typeface="Verdana" pitchFamily="34" charset="0"/>
                  <a:cs typeface="Verdana" pitchFamily="34" charset="0"/>
                </a:rPr>
              </a:br>
              <a:r>
                <a:rPr lang="de-DE" sz="900" dirty="0" smtClean="0">
                  <a:latin typeface="Verdana" pitchFamily="34" charset="0"/>
                  <a:ea typeface="Verdana" pitchFamily="34" charset="0"/>
                  <a:cs typeface="Verdana" pitchFamily="34" charset="0"/>
                </a:rPr>
                <a:t>und interpretieren </a:t>
              </a:r>
            </a:p>
            <a:p>
              <a:pPr>
                <a:spcAft>
                  <a:spcPts val="1200"/>
                </a:spcAft>
              </a:pPr>
              <a:r>
                <a:rPr lang="de-DE" sz="900" dirty="0" smtClean="0">
                  <a:latin typeface="Verdana" pitchFamily="34" charset="0"/>
                  <a:ea typeface="Verdana" pitchFamily="34" charset="0"/>
                  <a:cs typeface="Verdana" pitchFamily="34" charset="0"/>
                </a:rPr>
                <a:t>reflektieren und bewerten</a:t>
              </a:r>
              <a:endParaRPr lang="de-DE" sz="900" dirty="0">
                <a:latin typeface="Verdana" pitchFamily="34" charset="0"/>
                <a:ea typeface="Verdana" pitchFamily="34" charset="0"/>
                <a:cs typeface="Verdana" pitchFamily="34" charset="0"/>
              </a:endParaRPr>
            </a:p>
          </p:txBody>
        </p:sp>
        <p:cxnSp>
          <p:nvCxnSpPr>
            <p:cNvPr id="16" name="Gerade Verbindung 15"/>
            <p:cNvCxnSpPr/>
            <p:nvPr/>
          </p:nvCxnSpPr>
          <p:spPr>
            <a:xfrm flipV="1">
              <a:off x="4716016" y="3356992"/>
              <a:ext cx="223224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6444208" y="3356992"/>
              <a:ext cx="50405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6444208" y="3284984"/>
              <a:ext cx="576064" cy="158417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Rechteck 22"/>
          <p:cNvSpPr/>
          <p:nvPr/>
        </p:nvSpPr>
        <p:spPr>
          <a:xfrm>
            <a:off x="1835696" y="4725144"/>
            <a:ext cx="5238328" cy="1508105"/>
          </a:xfrm>
          <a:prstGeom prst="rect">
            <a:avLst/>
          </a:prstGeom>
        </p:spPr>
        <p:txBody>
          <a:bodyPr wrap="square">
            <a:spAutoFit/>
          </a:bodyPr>
          <a:lstStyle/>
          <a:p>
            <a:pPr marL="365125" indent="-365125">
              <a:spcAft>
                <a:spcPts val="1200"/>
              </a:spcAft>
              <a:buFont typeface="Arial" pitchFamily="34" charset="0"/>
              <a:buChar char="•"/>
            </a:pPr>
            <a:r>
              <a:rPr lang="de-DE" sz="1800" dirty="0" smtClean="0">
                <a:latin typeface="Verdana" pitchFamily="34" charset="0"/>
                <a:ea typeface="Verdana" pitchFamily="34" charset="0"/>
                <a:cs typeface="Verdana" pitchFamily="34" charset="0"/>
              </a:rPr>
              <a:t>Kompetenz systematisch entwickeln</a:t>
            </a:r>
          </a:p>
          <a:p>
            <a:pPr marL="365125" indent="-365125">
              <a:spcAft>
                <a:spcPts val="1200"/>
              </a:spcAft>
              <a:buFont typeface="Arial" pitchFamily="34" charset="0"/>
              <a:buChar char="•"/>
            </a:pPr>
            <a:r>
              <a:rPr lang="de-DE" sz="1800" dirty="0" smtClean="0">
                <a:latin typeface="Verdana" pitchFamily="34" charset="0"/>
                <a:ea typeface="Verdana" pitchFamily="34" charset="0"/>
                <a:cs typeface="Verdana" pitchFamily="34" charset="0"/>
              </a:rPr>
              <a:t>Gelegenheiten mit wachsenden Anforderungen bereitstellen</a:t>
            </a:r>
          </a:p>
          <a:p>
            <a:pPr marL="365125" indent="-365125">
              <a:spcAft>
                <a:spcPts val="1200"/>
              </a:spcAft>
              <a:buFont typeface="Arial" pitchFamily="34" charset="0"/>
              <a:buChar char="•"/>
            </a:pPr>
            <a:r>
              <a:rPr lang="de-DE" sz="1800" dirty="0" smtClean="0">
                <a:latin typeface="Verdana" pitchFamily="34" charset="0"/>
                <a:ea typeface="Verdana" pitchFamily="34" charset="0"/>
                <a:cs typeface="Verdana" pitchFamily="34" charset="0"/>
              </a:rPr>
              <a:t>Rückmeldungen geben</a:t>
            </a:r>
            <a:endParaRPr lang="de-DE" sz="1800"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linds(horizontal)">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Effect transition="in" filter="blinds(horizontal)">
                                      <p:cBhvr>
                                        <p:cTn id="25" dur="500"/>
                                        <p:tgtEl>
                                          <p:spTgt spid="2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3">
                                            <p:txEl>
                                              <p:pRg st="1" end="1"/>
                                            </p:txEl>
                                          </p:spTgt>
                                        </p:tgtEl>
                                        <p:attrNameLst>
                                          <p:attrName>style.visibility</p:attrName>
                                        </p:attrNameLst>
                                      </p:cBhvr>
                                      <p:to>
                                        <p:strVal val="visible"/>
                                      </p:to>
                                    </p:set>
                                    <p:animEffect transition="in" filter="blinds(horizontal)">
                                      <p:cBhvr>
                                        <p:cTn id="30" dur="500"/>
                                        <p:tgtEl>
                                          <p:spTgt spid="2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3">
                                            <p:txEl>
                                              <p:pRg st="2" end="2"/>
                                            </p:txEl>
                                          </p:spTgt>
                                        </p:tgtEl>
                                        <p:attrNameLst>
                                          <p:attrName>style.visibility</p:attrName>
                                        </p:attrNameLst>
                                      </p:cBhvr>
                                      <p:to>
                                        <p:strVal val="visible"/>
                                      </p:to>
                                    </p:set>
                                    <p:animEffect transition="in" filter="blinds(horizontal)">
                                      <p:cBhvr>
                                        <p:cTn id="35"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1331640" y="457200"/>
            <a:ext cx="6696744" cy="1371600"/>
          </a:xfrm>
        </p:spPr>
        <p:txBody>
          <a:bodyPr/>
          <a:lstStyle/>
          <a:p>
            <a:r>
              <a:rPr lang="de-DE" sz="3200" dirty="0" smtClean="0">
                <a:latin typeface="Calibri" pitchFamily="34" charset="0"/>
              </a:rPr>
              <a:t>Kommunikation in gestalteten Lernsituationen</a:t>
            </a:r>
            <a:endParaRPr lang="de-DE" sz="3200" dirty="0">
              <a:latin typeface="Calibri" pitchFamily="34" charset="0"/>
            </a:endParaRPr>
          </a:p>
        </p:txBody>
      </p:sp>
      <p:graphicFrame>
        <p:nvGraphicFramePr>
          <p:cNvPr id="419843" name="Group 3"/>
          <p:cNvGraphicFramePr>
            <a:graphicFrameLocks noGrp="1"/>
          </p:cNvGraphicFramePr>
          <p:nvPr>
            <p:ph idx="1"/>
          </p:nvPr>
        </p:nvGraphicFramePr>
        <p:xfrm>
          <a:off x="1115616" y="1916832"/>
          <a:ext cx="6985000" cy="4059874"/>
        </p:xfrm>
        <a:graphic>
          <a:graphicData uri="http://schemas.openxmlformats.org/drawingml/2006/table">
            <a:tbl>
              <a:tblPr/>
              <a:tblGrid>
                <a:gridCol w="3455988"/>
                <a:gridCol w="1368425"/>
                <a:gridCol w="2160587"/>
              </a:tblGrid>
              <a:tr h="439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800" b="1" i="0" u="none" strike="noStrike" cap="none" normalizeH="0" baseline="0" dirty="0" smtClean="0">
                          <a:ln>
                            <a:noFill/>
                          </a:ln>
                          <a:solidFill>
                            <a:schemeClr val="tx1"/>
                          </a:solidFill>
                          <a:effectLst/>
                          <a:latin typeface="Arial" pitchFamily="34" charset="0"/>
                        </a:rPr>
                        <a:t>zusammengefasste Kategorien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800" b="1" i="0" u="none" strike="noStrike" cap="none" normalizeH="0" baseline="0" dirty="0" smtClean="0">
                          <a:ln>
                            <a:noFill/>
                          </a:ln>
                          <a:solidFill>
                            <a:schemeClr val="tx1"/>
                          </a:solidFill>
                          <a:effectLst/>
                          <a:latin typeface="Arial" pitchFamily="34" charset="0"/>
                        </a:rPr>
                        <a:t>Anzahl der Äußerungen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dirty="0" smtClean="0">
                          <a:ln>
                            <a:noFill/>
                          </a:ln>
                          <a:solidFill>
                            <a:srgbClr val="000000"/>
                          </a:solidFill>
                          <a:effectLst/>
                          <a:latin typeface="Arial" pitchFamily="34" charset="0"/>
                        </a:rPr>
                        <a:t>Restkategorie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Mit Hilfen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31,3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Ohne Hilfen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19,7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Formale Aufgabenbearbeitung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Mit Hilfen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20,8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Ohne Hilfen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12,9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Inhaltlich-physikalische Äußerungen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Mit Hilfen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Ohne Hilfen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1" i="0" u="none" strike="noStrike" cap="none" normalizeH="0" baseline="0" smtClean="0">
                          <a:ln>
                            <a:noFill/>
                          </a:ln>
                          <a:solidFill>
                            <a:schemeClr val="tx1"/>
                          </a:solidFill>
                          <a:effectLst/>
                          <a:latin typeface="Arial" pitchFamily="34"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0" i="0" u="none" strike="noStrike" cap="none" normalizeH="0" baseline="0" smtClean="0">
                          <a:ln>
                            <a:noFill/>
                          </a:ln>
                          <a:solidFill>
                            <a:schemeClr val="tx1"/>
                          </a:solidFill>
                          <a:effectLst/>
                          <a:latin typeface="Arial" pitchFamily="34" charset="0"/>
                        </a:rPr>
                        <a:t>Richtige physikalische Äußerungen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0" i="0" u="none" strike="noStrike" cap="none" normalizeH="0" baseline="0" smtClean="0">
                          <a:ln>
                            <a:noFill/>
                          </a:ln>
                          <a:solidFill>
                            <a:schemeClr val="tx1"/>
                          </a:solidFill>
                          <a:effectLst/>
                          <a:latin typeface="Arial" pitchFamily="34" charset="0"/>
                        </a:rPr>
                        <a:t>Mit Hilfen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0" i="0" u="none" strike="noStrike" cap="none" normalizeH="0" baseline="0" smtClean="0">
                          <a:ln>
                            <a:noFill/>
                          </a:ln>
                          <a:solidFill>
                            <a:schemeClr val="tx1"/>
                          </a:solidFill>
                          <a:effectLst/>
                          <a:latin typeface="Arial" pitchFamily="34"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0" i="0" u="none" strike="noStrike" cap="none" normalizeH="0" baseline="0" smtClean="0">
                          <a:ln>
                            <a:noFill/>
                          </a:ln>
                          <a:solidFill>
                            <a:schemeClr val="tx1"/>
                          </a:solidFill>
                          <a:effectLst/>
                          <a:latin typeface="Arial" pitchFamily="34" charset="0"/>
                        </a:rPr>
                        <a:t>Ohne Hilfen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0" i="0" u="none" strike="noStrike" cap="none" normalizeH="0" baseline="0" smtClean="0">
                          <a:ln>
                            <a:noFill/>
                          </a:ln>
                          <a:solidFill>
                            <a:schemeClr val="tx1"/>
                          </a:solidFill>
                          <a:effectLst/>
                          <a:latin typeface="Arial" pitchFamily="34" charset="0"/>
                        </a:rPr>
                        <a:t>Falsche  physikalische Äußerungen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0" i="0" u="none" strike="noStrike" cap="none" normalizeH="0" baseline="0" smtClean="0">
                          <a:ln>
                            <a:noFill/>
                          </a:ln>
                          <a:solidFill>
                            <a:schemeClr val="tx1"/>
                          </a:solidFill>
                          <a:effectLst/>
                          <a:latin typeface="Arial" pitchFamily="34" charset="0"/>
                        </a:rPr>
                        <a:t>Mit Hilfen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0" i="0" u="none" strike="noStrike" cap="none" normalizeH="0" baseline="0" smtClean="0">
                          <a:ln>
                            <a:noFill/>
                          </a:ln>
                          <a:solidFill>
                            <a:schemeClr val="tx1"/>
                          </a:solidFill>
                          <a:effectLst/>
                          <a:latin typeface="Arial" pitchFamily="34"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0" i="0" u="none" strike="noStrike" cap="none" normalizeH="0" baseline="0" smtClean="0">
                          <a:ln>
                            <a:noFill/>
                          </a:ln>
                          <a:solidFill>
                            <a:schemeClr val="tx1"/>
                          </a:solidFill>
                          <a:effectLst/>
                          <a:latin typeface="Arial" pitchFamily="34" charset="0"/>
                        </a:rPr>
                        <a:t>Ohne Hilfen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600" b="0" i="0" u="none" strike="noStrike" cap="none" normalizeH="0" baseline="0" dirty="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Fußzeilenplatzhalter 9"/>
          <p:cNvSpPr txBox="1">
            <a:spLocks/>
          </p:cNvSpPr>
          <p:nvPr/>
        </p:nvSpPr>
        <p:spPr>
          <a:xfrm>
            <a:off x="2051720" y="6500192"/>
            <a:ext cx="5336232"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smtClean="0">
                <a:ln>
                  <a:noFill/>
                </a:ln>
                <a:solidFill>
                  <a:schemeClr val="tx1"/>
                </a:solidFill>
                <a:effectLst/>
                <a:uLnTx/>
                <a:uFillTx/>
                <a:latin typeface="Calibri" pitchFamily="34" charset="0"/>
                <a:ea typeface="+mn-ea"/>
                <a:cs typeface="+mn-cs"/>
              </a:rPr>
              <a:t>“Kommunikation" </a:t>
            </a:r>
            <a:r>
              <a:rPr kumimoji="0" lang="de-DE" sz="1600" b="0" i="0" u="none" strike="noStrike" kern="1200" cap="none" spc="0" normalizeH="0" baseline="0" noProof="0" dirty="0" err="1" smtClean="0">
                <a:ln>
                  <a:noFill/>
                </a:ln>
                <a:solidFill>
                  <a:schemeClr val="tx1"/>
                </a:solidFill>
                <a:effectLst/>
                <a:uLnTx/>
                <a:uFillTx/>
                <a:latin typeface="Calibri" pitchFamily="34" charset="0"/>
                <a:ea typeface="+mn-ea"/>
                <a:cs typeface="+mn-cs"/>
              </a:rPr>
              <a:t>Traunkirchen</a:t>
            </a:r>
            <a:r>
              <a:rPr kumimoji="0" lang="de-DE" sz="1600" b="0" i="0" u="none" strike="noStrike" kern="1200" cap="none" spc="0" normalizeH="0" baseline="0" noProof="0" dirty="0" smtClean="0">
                <a:ln>
                  <a:noFill/>
                </a:ln>
                <a:solidFill>
                  <a:schemeClr val="tx1"/>
                </a:solidFill>
                <a:effectLst/>
                <a:uLnTx/>
                <a:uFillTx/>
                <a:latin typeface="Calibri" pitchFamily="34" charset="0"/>
                <a:ea typeface="+mn-ea"/>
                <a:cs typeface="+mn-cs"/>
              </a:rPr>
              <a:t> 15.07.2014 – Dr. L. </a:t>
            </a:r>
            <a:r>
              <a:rPr kumimoji="0" lang="de-DE" sz="1600" b="0" i="0" u="none" strike="noStrike" kern="1200" cap="none" spc="0" normalizeH="0" baseline="0" noProof="0" dirty="0" err="1" smtClean="0">
                <a:ln>
                  <a:noFill/>
                </a:ln>
                <a:solidFill>
                  <a:schemeClr val="tx1"/>
                </a:solidFill>
                <a:effectLst/>
                <a:uLnTx/>
                <a:uFillTx/>
                <a:latin typeface="Calibri" pitchFamily="34" charset="0"/>
                <a:ea typeface="+mn-ea"/>
                <a:cs typeface="+mn-cs"/>
              </a:rPr>
              <a:t>Stäudel</a:t>
            </a:r>
            <a:endParaRPr kumimoji="0" lang="de-DE" sz="16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832048" y="188640"/>
            <a:ext cx="7772400" cy="1203920"/>
          </a:xfrm>
        </p:spPr>
        <p:txBody>
          <a:bodyPr/>
          <a:lstStyle/>
          <a:p>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eine Aufgabe für die ganze Fachschaft</a:t>
            </a:r>
            <a:br>
              <a:rPr lang="de-DE" sz="3600" dirty="0" smtClean="0">
                <a:latin typeface="Verdana" pitchFamily="34" charset="0"/>
                <a:ea typeface="Verdana" pitchFamily="34" charset="0"/>
                <a:cs typeface="Verdana" pitchFamily="34" charset="0"/>
              </a:rPr>
            </a:br>
            <a:endParaRPr lang="de-DE" dirty="0">
              <a:latin typeface="Verdana" pitchFamily="34" charset="0"/>
              <a:ea typeface="Verdana" pitchFamily="34" charset="0"/>
              <a:cs typeface="Verdana" pitchFamily="34" charset="0"/>
            </a:endParaRPr>
          </a:p>
        </p:txBody>
      </p:sp>
      <p:sp>
        <p:nvSpPr>
          <p:cNvPr id="2050" name="AutoShape 2"/>
          <p:cNvSpPr>
            <a:spLocks noChangeArrowheads="1"/>
          </p:cNvSpPr>
          <p:nvPr/>
        </p:nvSpPr>
        <p:spPr bwMode="auto">
          <a:xfrm>
            <a:off x="1115616" y="1196752"/>
            <a:ext cx="7272808" cy="1656184"/>
          </a:xfrm>
          <a:prstGeom prst="rightArrow">
            <a:avLst>
              <a:gd name="adj1" fmla="val 50000"/>
              <a:gd name="adj2" fmla="val 135026"/>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cs typeface="Arial" pitchFamily="34" charset="0"/>
              </a:rPr>
              <a:t>Wie lässt sich die Kompetenz  </a:t>
            </a:r>
            <a:r>
              <a:rPr lang="de-DE" sz="1600" dirty="0" smtClean="0">
                <a:latin typeface="Calibri" pitchFamily="34" charset="0"/>
                <a:cs typeface="Arial" pitchFamily="34" charset="0"/>
              </a:rPr>
              <a:t/>
            </a:r>
            <a:br>
              <a:rPr lang="de-DE" sz="1600" dirty="0" smtClean="0">
                <a:latin typeface="Calibri" pitchFamily="34" charset="0"/>
                <a:cs typeface="Arial" pitchFamily="34" charset="0"/>
              </a:rPr>
            </a:br>
            <a:r>
              <a:rPr lang="de-DE" sz="1600" dirty="0" smtClean="0">
                <a:latin typeface="Calibri" pitchFamily="34" charset="0"/>
                <a:cs typeface="Arial" pitchFamily="34" charset="0"/>
              </a:rPr>
              <a:t>                               </a:t>
            </a:r>
            <a:r>
              <a:rPr kumimoji="0" lang="de-DE" sz="1600" b="0" i="0" u="none" strike="noStrike" cap="none" normalizeH="0" baseline="0" dirty="0" smtClean="0">
                <a:ln>
                  <a:noFill/>
                </a:ln>
                <a:solidFill>
                  <a:schemeClr val="tx1"/>
                </a:solidFill>
                <a:effectLst/>
                <a:latin typeface="Calibri" pitchFamily="34" charset="0"/>
                <a:cs typeface="Arial" pitchFamily="34" charset="0"/>
              </a:rPr>
              <a:t> „</a:t>
            </a:r>
            <a:r>
              <a:rPr kumimoji="0" lang="de-DE" sz="1600" b="1" i="0" u="none" strike="noStrike" cap="none" normalizeH="0" baseline="0" dirty="0" smtClean="0">
                <a:ln>
                  <a:noFill/>
                </a:ln>
                <a:solidFill>
                  <a:schemeClr val="tx1"/>
                </a:solidFill>
                <a:effectLst/>
                <a:latin typeface="Calibri" pitchFamily="34" charset="0"/>
                <a:cs typeface="Arial" pitchFamily="34" charset="0"/>
              </a:rPr>
              <a:t>frei zu einem Thema sprechen können“</a:t>
            </a:r>
            <a:r>
              <a:rPr kumimoji="0" lang="de-DE" sz="1600" b="0" i="0" u="none" strike="noStrike" cap="none" normalizeH="0" baseline="0" dirty="0" smtClean="0">
                <a:ln>
                  <a:noFill/>
                </a:ln>
                <a:solidFill>
                  <a:schemeClr val="tx1"/>
                </a:solidFill>
                <a:effectLst/>
                <a:latin typeface="Calibri" pitchFamily="34" charset="0"/>
                <a:cs typeface="Arial" pitchFamily="34" charset="0"/>
              </a:rPr>
              <a:t>  </a:t>
            </a:r>
            <a:br>
              <a:rPr kumimoji="0" lang="de-DE" sz="1600" b="0" i="0" u="none" strike="noStrike" cap="none" normalizeH="0" baseline="0" dirty="0" smtClean="0">
                <a:ln>
                  <a:noFill/>
                </a:ln>
                <a:solidFill>
                  <a:schemeClr val="tx1"/>
                </a:solidFill>
                <a:effectLst/>
                <a:latin typeface="Calibri" pitchFamily="34" charset="0"/>
                <a:cs typeface="Arial" pitchFamily="34" charset="0"/>
              </a:rPr>
            </a:br>
            <a:r>
              <a:rPr kumimoji="0" lang="de-DE" sz="1600" b="0" i="0" u="none" strike="noStrike" cap="none" normalizeH="0" baseline="0" dirty="0" smtClean="0">
                <a:ln>
                  <a:noFill/>
                </a:ln>
                <a:solidFill>
                  <a:schemeClr val="tx1"/>
                </a:solidFill>
                <a:effectLst/>
                <a:latin typeface="Calibri" pitchFamily="34" charset="0"/>
                <a:cs typeface="Arial" pitchFamily="34" charset="0"/>
              </a:rPr>
              <a:t>über die Jahrgänge entwickeln?</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elle 9"/>
          <p:cNvGraphicFramePr>
            <a:graphicFrameLocks noGrp="1"/>
          </p:cNvGraphicFramePr>
          <p:nvPr/>
        </p:nvGraphicFramePr>
        <p:xfrm>
          <a:off x="1115618" y="2890227"/>
          <a:ext cx="7272807" cy="3563108"/>
        </p:xfrm>
        <a:graphic>
          <a:graphicData uri="http://schemas.openxmlformats.org/drawingml/2006/table">
            <a:tbl>
              <a:tblPr/>
              <a:tblGrid>
                <a:gridCol w="1172642"/>
                <a:gridCol w="1465558"/>
                <a:gridCol w="1327858"/>
                <a:gridCol w="1327371"/>
                <a:gridCol w="1327858"/>
                <a:gridCol w="651520"/>
              </a:tblGrid>
              <a:tr h="447771">
                <a:tc>
                  <a:txBody>
                    <a:bodyPr/>
                    <a:lstStyle/>
                    <a:p>
                      <a:pPr>
                        <a:lnSpc>
                          <a:spcPct val="115000"/>
                        </a:lnSpc>
                        <a:spcAft>
                          <a:spcPts val="0"/>
                        </a:spcAft>
                      </a:pPr>
                      <a:endParaRPr lang="de-DE"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nSpc>
                          <a:spcPct val="115000"/>
                        </a:lnSpc>
                        <a:spcAft>
                          <a:spcPts val="0"/>
                        </a:spcAft>
                      </a:pPr>
                      <a:r>
                        <a:rPr lang="de-DE" sz="1200" b="1">
                          <a:solidFill>
                            <a:srgbClr val="FFFFFF"/>
                          </a:solidFill>
                          <a:latin typeface="Calibri"/>
                          <a:ea typeface="Calibri"/>
                          <a:cs typeface="Times New Roman"/>
                        </a:rPr>
                        <a:t>Grundschule</a:t>
                      </a: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nSpc>
                          <a:spcPct val="115000"/>
                        </a:lnSpc>
                        <a:spcAft>
                          <a:spcPts val="0"/>
                        </a:spcAft>
                      </a:pPr>
                      <a:r>
                        <a:rPr lang="de-DE" sz="1200" b="1" dirty="0" smtClean="0">
                          <a:solidFill>
                            <a:srgbClr val="FFFFFF"/>
                          </a:solidFill>
                          <a:latin typeface="Calibri"/>
                          <a:ea typeface="Calibri"/>
                          <a:cs typeface="Times New Roman"/>
                        </a:rPr>
                        <a:t>Klassen 5 – 6 </a:t>
                      </a:r>
                      <a:endParaRPr lang="de-DE"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nSpc>
                          <a:spcPct val="115000"/>
                        </a:lnSpc>
                        <a:spcAft>
                          <a:spcPts val="0"/>
                        </a:spcAft>
                      </a:pPr>
                      <a:r>
                        <a:rPr lang="de-DE" sz="1200" b="1" dirty="0" smtClean="0">
                          <a:solidFill>
                            <a:srgbClr val="FFFFFF"/>
                          </a:solidFill>
                          <a:latin typeface="Calibri"/>
                          <a:ea typeface="Calibri"/>
                          <a:cs typeface="Times New Roman"/>
                        </a:rPr>
                        <a:t>Klassen </a:t>
                      </a:r>
                      <a:r>
                        <a:rPr lang="de-DE" sz="1200" b="1" dirty="0">
                          <a:solidFill>
                            <a:srgbClr val="FFFFFF"/>
                          </a:solidFill>
                          <a:latin typeface="Calibri"/>
                          <a:ea typeface="Calibri"/>
                          <a:cs typeface="Times New Roman"/>
                        </a:rPr>
                        <a:t>7 – 8</a:t>
                      </a:r>
                      <a:endParaRPr lang="de-DE"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nSpc>
                          <a:spcPct val="115000"/>
                        </a:lnSpc>
                        <a:spcAft>
                          <a:spcPts val="0"/>
                        </a:spcAft>
                      </a:pPr>
                      <a:r>
                        <a:rPr lang="de-DE" sz="1200" b="1" dirty="0" smtClean="0">
                          <a:solidFill>
                            <a:srgbClr val="FFFFFF"/>
                          </a:solidFill>
                          <a:latin typeface="Calibri"/>
                          <a:ea typeface="Calibri"/>
                          <a:cs typeface="Times New Roman"/>
                        </a:rPr>
                        <a:t>Klassen </a:t>
                      </a:r>
                      <a:r>
                        <a:rPr lang="de-DE" sz="1200" b="1" dirty="0">
                          <a:solidFill>
                            <a:srgbClr val="FFFFFF"/>
                          </a:solidFill>
                          <a:latin typeface="Calibri"/>
                          <a:ea typeface="Calibri"/>
                          <a:cs typeface="Times New Roman"/>
                        </a:rPr>
                        <a:t>9 – 10</a:t>
                      </a:r>
                      <a:endParaRPr lang="de-DE"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nSpc>
                          <a:spcPct val="115000"/>
                        </a:lnSpc>
                        <a:spcAft>
                          <a:spcPts val="0"/>
                        </a:spcAft>
                      </a:pPr>
                      <a:r>
                        <a:rPr lang="de-DE" sz="1200" b="1">
                          <a:solidFill>
                            <a:srgbClr val="FFFFFF"/>
                          </a:solidFill>
                          <a:latin typeface="Calibri"/>
                          <a:ea typeface="Calibri"/>
                          <a:cs typeface="Times New Roman"/>
                        </a:rPr>
                        <a:t>...</a:t>
                      </a: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r>
              <a:tr h="820914">
                <a:tc>
                  <a:txBody>
                    <a:bodyPr/>
                    <a:lstStyle/>
                    <a:p>
                      <a:pPr>
                        <a:lnSpc>
                          <a:spcPct val="115000"/>
                        </a:lnSpc>
                        <a:spcAft>
                          <a:spcPts val="0"/>
                        </a:spcAft>
                      </a:pPr>
                      <a:r>
                        <a:rPr lang="de-DE" sz="1100" b="1">
                          <a:latin typeface="Calibri"/>
                          <a:ea typeface="Calibri"/>
                          <a:cs typeface="Times New Roman"/>
                        </a:rPr>
                        <a:t>Präzisierung Erwartungs-horizonte</a:t>
                      </a:r>
                      <a:br>
                        <a:rPr lang="de-DE" sz="1100" b="1">
                          <a:latin typeface="Calibri"/>
                          <a:ea typeface="Calibri"/>
                          <a:cs typeface="Times New Roman"/>
                        </a:rPr>
                      </a:br>
                      <a:r>
                        <a:rPr lang="de-DE" sz="1100" b="1">
                          <a:latin typeface="Calibri"/>
                          <a:ea typeface="Calibri"/>
                          <a:cs typeface="Times New Roman"/>
                        </a:rPr>
                        <a:t>(Standards)</a:t>
                      </a: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914">
                <a:tc>
                  <a:txBody>
                    <a:bodyPr/>
                    <a:lstStyle/>
                    <a:p>
                      <a:pPr>
                        <a:lnSpc>
                          <a:spcPct val="115000"/>
                        </a:lnSpc>
                        <a:spcAft>
                          <a:spcPts val="0"/>
                        </a:spcAft>
                      </a:pPr>
                      <a:r>
                        <a:rPr lang="de-DE" sz="1100" b="1" dirty="0">
                          <a:latin typeface="Calibri"/>
                          <a:ea typeface="Calibri"/>
                          <a:cs typeface="Times New Roman"/>
                        </a:rPr>
                        <a:t>Inhaltliche </a:t>
                      </a:r>
                      <a:r>
                        <a:rPr lang="de-DE" sz="1100" b="1" dirty="0" smtClean="0">
                          <a:latin typeface="Calibri"/>
                          <a:ea typeface="Calibri"/>
                          <a:cs typeface="Times New Roman"/>
                        </a:rPr>
                        <a:t>Konkretisierung </a:t>
                      </a:r>
                      <a:r>
                        <a:rPr lang="de-DE" sz="1100" b="1" dirty="0">
                          <a:latin typeface="Calibri"/>
                          <a:ea typeface="Calibri"/>
                          <a:cs typeface="Times New Roman"/>
                        </a:rPr>
                        <a:t>für das Fach</a:t>
                      </a:r>
                      <a:endParaRPr lang="de-DE"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680">
                <a:tc>
                  <a:txBody>
                    <a:bodyPr/>
                    <a:lstStyle/>
                    <a:p>
                      <a:pPr>
                        <a:lnSpc>
                          <a:spcPct val="115000"/>
                        </a:lnSpc>
                        <a:spcAft>
                          <a:spcPts val="0"/>
                        </a:spcAft>
                      </a:pPr>
                      <a:r>
                        <a:rPr lang="de-DE" sz="1100" b="1">
                          <a:latin typeface="Calibri"/>
                          <a:ea typeface="Calibri"/>
                          <a:cs typeface="Times New Roman"/>
                        </a:rPr>
                        <a:t>Methodische Überlegungen</a:t>
                      </a: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5686">
                <a:tc>
                  <a:txBody>
                    <a:bodyPr/>
                    <a:lstStyle/>
                    <a:p>
                      <a:pPr>
                        <a:lnSpc>
                          <a:spcPct val="115000"/>
                        </a:lnSpc>
                        <a:spcAft>
                          <a:spcPts val="0"/>
                        </a:spcAft>
                      </a:pPr>
                      <a:r>
                        <a:rPr lang="de-DE" sz="1100" b="1">
                          <a:latin typeface="Calibri"/>
                          <a:ea typeface="Calibri"/>
                          <a:cs typeface="Times New Roman"/>
                        </a:rPr>
                        <a:t>Beiträge anderer Fächer</a:t>
                      </a: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43">
                <a:tc>
                  <a:txBody>
                    <a:bodyPr/>
                    <a:lstStyle/>
                    <a:p>
                      <a:pPr>
                        <a:lnSpc>
                          <a:spcPct val="115000"/>
                        </a:lnSpc>
                        <a:spcAft>
                          <a:spcPts val="0"/>
                        </a:spcAft>
                      </a:pPr>
                      <a:r>
                        <a:rPr lang="de-DE" sz="1100" b="1">
                          <a:latin typeface="Calibri"/>
                          <a:ea typeface="Calibri"/>
                          <a:cs typeface="Times New Roman"/>
                        </a:rPr>
                        <a:t>Bemerkungen</a:t>
                      </a: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85800" y="1072952"/>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endParaRPr lang="de-DE" dirty="0">
              <a:latin typeface="Verdana" pitchFamily="34" charset="0"/>
              <a:ea typeface="Verdana" pitchFamily="34" charset="0"/>
              <a:cs typeface="Verdana" pitchFamily="34" charset="0"/>
            </a:endParaRPr>
          </a:p>
        </p:txBody>
      </p:sp>
      <p:sp>
        <p:nvSpPr>
          <p:cNvPr id="10" name="Rechteck 9"/>
          <p:cNvSpPr/>
          <p:nvPr/>
        </p:nvSpPr>
        <p:spPr>
          <a:xfrm>
            <a:off x="1547664" y="836712"/>
            <a:ext cx="6840760" cy="523220"/>
          </a:xfrm>
          <a:prstGeom prst="rect">
            <a:avLst/>
          </a:prstGeom>
        </p:spPr>
        <p:txBody>
          <a:bodyPr wrap="square">
            <a:spAutoFit/>
          </a:bodyPr>
          <a:lstStyle/>
          <a:p>
            <a:r>
              <a:rPr lang="de-DE" sz="2800" dirty="0" smtClean="0">
                <a:latin typeface="Verdana" pitchFamily="34" charset="0"/>
                <a:ea typeface="Verdana" pitchFamily="34" charset="0"/>
                <a:cs typeface="Verdana" pitchFamily="34" charset="0"/>
              </a:rPr>
              <a:t>Kommunikation im </a:t>
            </a:r>
            <a:r>
              <a:rPr lang="de-DE" sz="2800" dirty="0" err="1" smtClean="0">
                <a:latin typeface="Verdana" pitchFamily="34" charset="0"/>
                <a:ea typeface="Verdana" pitchFamily="34" charset="0"/>
                <a:cs typeface="Verdana" pitchFamily="34" charset="0"/>
              </a:rPr>
              <a:t>nw</a:t>
            </a:r>
            <a:r>
              <a:rPr lang="de-DE" sz="2800" dirty="0" smtClean="0">
                <a:latin typeface="Verdana" pitchFamily="34" charset="0"/>
                <a:ea typeface="Verdana" pitchFamily="34" charset="0"/>
                <a:cs typeface="Verdana" pitchFamily="34" charset="0"/>
              </a:rPr>
              <a:t>. Unterricht</a:t>
            </a:r>
            <a:endParaRPr lang="de-DE" sz="2800" dirty="0"/>
          </a:p>
        </p:txBody>
      </p:sp>
      <p:sp>
        <p:nvSpPr>
          <p:cNvPr id="11" name="Rectangle 3"/>
          <p:cNvSpPr txBox="1">
            <a:spLocks noChangeArrowheads="1"/>
          </p:cNvSpPr>
          <p:nvPr/>
        </p:nvSpPr>
        <p:spPr>
          <a:xfrm>
            <a:off x="1331640" y="1573007"/>
            <a:ext cx="3168352" cy="4353123"/>
          </a:xfrm>
          <a:prstGeom prst="rect">
            <a:avLst/>
          </a:prstGeom>
          <a:solidFill>
            <a:schemeClr val="bg1">
              <a:lumMod val="85000"/>
              <a:alpha val="56000"/>
            </a:schemeClr>
          </a:solidFill>
        </p:spPr>
        <p:txBody>
          <a:bodyPr/>
          <a:lstStyle/>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a:t>
            </a:r>
            <a:r>
              <a:rPr kumimoji="0" lang="de-DE" sz="1800" b="1" i="0" u="none" strike="noStrike" kern="0" cap="none" spc="0" normalizeH="0" baseline="0" noProof="0" dirty="0" smtClean="0">
                <a:ln>
                  <a:noFill/>
                </a:ln>
                <a:solidFill>
                  <a:schemeClr val="bg1">
                    <a:lumMod val="65000"/>
                  </a:schemeClr>
                </a:solidFill>
                <a:effectLst/>
                <a:uLnTx/>
                <a:uFillTx/>
                <a:latin typeface="Verdana" pitchFamily="34" charset="0"/>
                <a:ea typeface="+mn-ea"/>
                <a:cs typeface="Times New Roman" pitchFamily="18" charset="0"/>
              </a:rPr>
              <a:t> „Sprechen“ </a:t>
            </a:r>
            <a:r>
              <a:rPr lang="de-DE" sz="1800" b="1" kern="0" dirty="0" smtClean="0">
                <a:solidFill>
                  <a:schemeClr val="bg1">
                    <a:lumMod val="65000"/>
                  </a:schemeClr>
                </a:solidFill>
                <a:latin typeface="Verdana" pitchFamily="34" charset="0"/>
                <a:cs typeface="Times New Roman" pitchFamily="18" charset="0"/>
              </a:rPr>
              <a:t/>
            </a:r>
            <a:br>
              <a:rPr lang="de-DE" sz="1800" b="1" kern="0" dirty="0" smtClean="0">
                <a:solidFill>
                  <a:schemeClr val="bg1">
                    <a:lumMod val="65000"/>
                  </a:schemeClr>
                </a:solidFill>
                <a:latin typeface="Verdana" pitchFamily="34" charset="0"/>
                <a:cs typeface="Times New Roman" pitchFamily="18" charset="0"/>
              </a:rPr>
            </a:br>
            <a:r>
              <a:rPr lang="de-DE" sz="1800" b="1" kern="0" dirty="0" smtClean="0">
                <a:solidFill>
                  <a:schemeClr val="bg1">
                    <a:lumMod val="65000"/>
                  </a:schemeClr>
                </a:solidFill>
                <a:latin typeface="Verdana" pitchFamily="34" charset="0"/>
                <a:cs typeface="Times New Roman" pitchFamily="18" charset="0"/>
              </a:rPr>
              <a:t>       </a:t>
            </a:r>
            <a:r>
              <a:rPr kumimoji="0" lang="de-DE" sz="1800" b="1" i="0" u="none" strike="noStrike" kern="0" cap="none" spc="0" normalizeH="0" baseline="0" noProof="0" dirty="0" smtClean="0">
                <a:ln>
                  <a:noFill/>
                </a:ln>
                <a:solidFill>
                  <a:schemeClr val="bg1">
                    <a:lumMod val="65000"/>
                  </a:schemeClr>
                </a:solidFill>
                <a:effectLst/>
                <a:uLnTx/>
                <a:uFillTx/>
                <a:latin typeface="Verdana" pitchFamily="34" charset="0"/>
                <a:ea typeface="+mn-ea"/>
                <a:cs typeface="Times New Roman" pitchFamily="18" charset="0"/>
              </a:rPr>
              <a:t>im Unterricht</a:t>
            </a:r>
            <a:br>
              <a:rPr kumimoji="0" lang="de-DE" sz="1800" b="1" i="0" u="none" strike="noStrike" kern="0" cap="none" spc="0" normalizeH="0" baseline="0" noProof="0" dirty="0" smtClean="0">
                <a:ln>
                  <a:noFill/>
                </a:ln>
                <a:solidFill>
                  <a:schemeClr val="bg1">
                    <a:lumMod val="65000"/>
                  </a:schemeClr>
                </a:solidFill>
                <a:effectLst/>
                <a:uLnTx/>
                <a:uFillTx/>
                <a:latin typeface="Verdana" pitchFamily="34" charset="0"/>
                <a:ea typeface="+mn-ea"/>
                <a:cs typeface="Times New Roman" pitchFamily="18" charset="0"/>
              </a:rPr>
            </a:br>
            <a:endParaRPr kumimoji="0" lang="de-DE" sz="1600" b="1" i="0" u="none" strike="noStrike" kern="0" cap="none" spc="0" normalizeH="0" baseline="0" noProof="0" dirty="0" smtClean="0">
              <a:ln>
                <a:noFill/>
              </a:ln>
              <a:solidFill>
                <a:schemeClr val="bg1">
                  <a:lumMod val="65000"/>
                </a:schemeClr>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chemeClr val="bg1">
                    <a:lumMod val="65000"/>
                  </a:schemeClr>
                </a:solidFill>
                <a:effectLst/>
                <a:uLnTx/>
                <a:uFillTx/>
                <a:latin typeface="Verdana" pitchFamily="34" charset="0"/>
                <a:ea typeface="+mn-ea"/>
                <a:cs typeface="Times New Roman" pitchFamily="18" charset="0"/>
              </a:rPr>
              <a:t>  *	Zuhören,</a:t>
            </a:r>
            <a:r>
              <a:rPr kumimoji="0" lang="de-DE" sz="1600" b="0" i="0" u="none" strike="noStrike" kern="0" cap="none" spc="0" normalizeH="0" noProof="0" dirty="0" smtClean="0">
                <a:ln>
                  <a:noFill/>
                </a:ln>
                <a:solidFill>
                  <a:schemeClr val="bg1">
                    <a:lumMod val="65000"/>
                  </a:schemeClr>
                </a:solidFill>
                <a:effectLst/>
                <a:uLnTx/>
                <a:uFillTx/>
                <a:latin typeface="Verdana" pitchFamily="34" charset="0"/>
                <a:ea typeface="+mn-ea"/>
                <a:cs typeface="Times New Roman" pitchFamily="18" charset="0"/>
              </a:rPr>
              <a:t> verstehen</a:t>
            </a:r>
            <a:endParaRPr kumimoji="0" lang="de-DE" sz="1600" b="0" i="0" u="none" strike="noStrike" kern="0" cap="none" spc="0" normalizeH="0" baseline="0" noProof="0" dirty="0" smtClean="0">
              <a:ln>
                <a:noFill/>
              </a:ln>
              <a:solidFill>
                <a:schemeClr val="bg1">
                  <a:lumMod val="65000"/>
                </a:schemeClr>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chemeClr val="bg1">
                    <a:lumMod val="65000"/>
                  </a:schemeClr>
                </a:solidFill>
                <a:effectLst/>
                <a:uLnTx/>
                <a:uFillTx/>
                <a:latin typeface="Verdana" pitchFamily="34" charset="0"/>
                <a:ea typeface="+mn-ea"/>
                <a:cs typeface="Times New Roman" pitchFamily="18" charset="0"/>
              </a:rPr>
              <a:t>  *	Fachbegriffe benutzen</a:t>
            </a:r>
          </a:p>
          <a:p>
            <a:pPr marL="384175" lvl="0" indent="-342900" eaLnBrk="0" hangingPunct="0">
              <a:lnSpc>
                <a:spcPct val="130000"/>
              </a:lnSpc>
              <a:spcBef>
                <a:spcPts val="300"/>
              </a:spcBef>
            </a:pPr>
            <a:r>
              <a:rPr lang="de-DE" sz="1600" kern="0" dirty="0" smtClean="0">
                <a:solidFill>
                  <a:schemeClr val="bg1">
                    <a:lumMod val="65000"/>
                  </a:schemeClr>
                </a:solidFill>
                <a:latin typeface="Verdana" pitchFamily="34" charset="0"/>
                <a:cs typeface="Times New Roman" pitchFamily="18" charset="0"/>
              </a:rPr>
              <a:t>  *	Sprachform beherrschen</a:t>
            </a:r>
          </a:p>
          <a:p>
            <a:pPr marL="384175" lvl="0" indent="-342900" eaLnBrk="0" hangingPunct="0">
              <a:lnSpc>
                <a:spcPct val="130000"/>
              </a:lnSpc>
              <a:spcBef>
                <a:spcPts val="300"/>
              </a:spcBef>
            </a:pPr>
            <a:r>
              <a:rPr lang="de-DE" sz="1600" kern="0" dirty="0" smtClean="0">
                <a:solidFill>
                  <a:schemeClr val="bg1">
                    <a:lumMod val="65000"/>
                  </a:schemeClr>
                </a:solidFill>
                <a:latin typeface="Verdana" pitchFamily="34" charset="0"/>
                <a:cs typeface="Times New Roman" pitchFamily="18" charset="0"/>
              </a:rPr>
              <a:t>  *	Verständigung: </a:t>
            </a:r>
            <a:br>
              <a:rPr lang="de-DE" sz="1600" kern="0" dirty="0" smtClean="0">
                <a:solidFill>
                  <a:schemeClr val="bg1">
                    <a:lumMod val="65000"/>
                  </a:schemeClr>
                </a:solidFill>
                <a:latin typeface="Verdana" pitchFamily="34" charset="0"/>
                <a:cs typeface="Times New Roman" pitchFamily="18" charset="0"/>
              </a:rPr>
            </a:br>
            <a:r>
              <a:rPr lang="de-DE" sz="1600" kern="0" dirty="0" smtClean="0">
                <a:solidFill>
                  <a:schemeClr val="bg1">
                    <a:lumMod val="65000"/>
                  </a:schemeClr>
                </a:solidFill>
                <a:latin typeface="Verdana" pitchFamily="34" charset="0"/>
                <a:cs typeface="Times New Roman" pitchFamily="18" charset="0"/>
              </a:rPr>
              <a:t>Unterrichts-Sprache</a:t>
            </a:r>
            <a:endParaRPr lang="de-DE" sz="1600" kern="0" dirty="0" smtClean="0">
              <a:solidFill>
                <a:schemeClr val="bg1">
                  <a:lumMod val="65000"/>
                </a:schemeClr>
              </a:solidFill>
              <a:latin typeface="Verdana" pitchFamily="34" charset="0"/>
              <a:cs typeface="Times New Roman" pitchFamily="18" charset="0"/>
            </a:endParaRPr>
          </a:p>
          <a:p>
            <a:pPr marL="384175" lvl="0" indent="-342900" eaLnBrk="0" hangingPunct="0">
              <a:lnSpc>
                <a:spcPct val="130000"/>
              </a:lnSpc>
              <a:spcBef>
                <a:spcPts val="300"/>
              </a:spcBef>
              <a:defRPr/>
            </a:pPr>
            <a:r>
              <a:rPr lang="de-DE" sz="1600" kern="0" dirty="0" smtClean="0">
                <a:solidFill>
                  <a:schemeClr val="bg1">
                    <a:lumMod val="65000"/>
                  </a:schemeClr>
                </a:solidFill>
                <a:latin typeface="Verdana" pitchFamily="34" charset="0"/>
                <a:cs typeface="Times New Roman" pitchFamily="18" charset="0"/>
              </a:rPr>
              <a:t>  *	angstfrei Sprechen</a:t>
            </a:r>
          </a:p>
          <a:p>
            <a:pPr marL="384175" lvl="0"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a:r>
            <a:br>
              <a:rPr lang="de-DE" sz="1600" kern="0" dirty="0" smtClean="0">
                <a:solidFill>
                  <a:srgbClr val="080808"/>
                </a:solidFill>
                <a:latin typeface="Verdana" pitchFamily="34" charset="0"/>
                <a:cs typeface="Times New Roman" pitchFamily="18" charset="0"/>
              </a:rPr>
            </a:br>
            <a:r>
              <a:rPr lang="de-DE" sz="1600" kern="0" dirty="0" smtClean="0">
                <a:solidFill>
                  <a:srgbClr val="080808"/>
                </a:solidFill>
                <a:latin typeface="Verdana" pitchFamily="34" charset="0"/>
                <a:cs typeface="Times New Roman" pitchFamily="18" charset="0"/>
              </a:rPr>
              <a:t/>
            </a:r>
            <a:br>
              <a:rPr lang="de-DE" sz="1600" kern="0" dirty="0" smtClean="0">
                <a:solidFill>
                  <a:srgbClr val="080808"/>
                </a:solidFill>
                <a:latin typeface="Verdana" pitchFamily="34" charset="0"/>
                <a:cs typeface="Times New Roman" pitchFamily="18" charset="0"/>
              </a:rPr>
            </a:br>
            <a:r>
              <a:rPr lang="de-DE" sz="1600" kern="0" dirty="0" smtClean="0">
                <a:solidFill>
                  <a:srgbClr val="080808"/>
                </a:solidFill>
                <a:latin typeface="Verdana" pitchFamily="34" charset="0"/>
                <a:cs typeface="Times New Roman" pitchFamily="18" charset="0"/>
              </a:rPr>
              <a:t/>
            </a:r>
            <a:br>
              <a:rPr lang="de-DE" sz="1600" kern="0" dirty="0" smtClean="0">
                <a:solidFill>
                  <a:srgbClr val="080808"/>
                </a:solidFill>
                <a:latin typeface="Verdana" pitchFamily="34" charset="0"/>
                <a:cs typeface="Times New Roman" pitchFamily="18" charset="0"/>
              </a:rPr>
            </a:br>
            <a:endPar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a:t>
            </a:r>
          </a:p>
        </p:txBody>
      </p:sp>
      <p:sp>
        <p:nvSpPr>
          <p:cNvPr id="12" name="Rectangle 3"/>
          <p:cNvSpPr txBox="1">
            <a:spLocks noChangeArrowheads="1"/>
          </p:cNvSpPr>
          <p:nvPr/>
        </p:nvSpPr>
        <p:spPr>
          <a:xfrm>
            <a:off x="4860032" y="1556792"/>
            <a:ext cx="3168352" cy="4353123"/>
          </a:xfrm>
          <a:prstGeom prst="rect">
            <a:avLst/>
          </a:prstGeom>
        </p:spPr>
        <p:txBody>
          <a:bodyPr/>
          <a:lstStyle/>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a:t>
            </a:r>
            <a:r>
              <a:rPr lang="de-DE" sz="1800" b="1" kern="0" dirty="0" smtClean="0">
                <a:solidFill>
                  <a:srgbClr val="080808"/>
                </a:solidFill>
                <a:latin typeface="Verdana" pitchFamily="34" charset="0"/>
                <a:cs typeface="Times New Roman" pitchFamily="18" charset="0"/>
              </a:rPr>
              <a:t>„Lesen“ </a:t>
            </a:r>
            <a:br>
              <a:rPr lang="de-DE" sz="1800" b="1" kern="0" dirty="0" smtClean="0">
                <a:solidFill>
                  <a:srgbClr val="080808"/>
                </a:solidFill>
                <a:latin typeface="Verdana" pitchFamily="34" charset="0"/>
                <a:cs typeface="Times New Roman" pitchFamily="18" charset="0"/>
              </a:rPr>
            </a:br>
            <a:r>
              <a:rPr lang="de-DE" sz="1800" b="1" kern="0" dirty="0" smtClean="0">
                <a:solidFill>
                  <a:srgbClr val="080808"/>
                </a:solidFill>
                <a:latin typeface="Verdana" pitchFamily="34" charset="0"/>
                <a:cs typeface="Times New Roman" pitchFamily="18" charset="0"/>
              </a:rPr>
              <a:t>        im Unterricht</a:t>
            </a:r>
            <a:br>
              <a:rPr lang="de-DE" sz="1800" b="1" kern="0" dirty="0" smtClean="0">
                <a:solidFill>
                  <a:srgbClr val="080808"/>
                </a:solidFill>
                <a:latin typeface="Verdana" pitchFamily="34" charset="0"/>
                <a:cs typeface="Times New Roman" pitchFamily="18" charset="0"/>
              </a:rPr>
            </a:br>
            <a:endParaRPr lang="de-DE" sz="1800" b="1" kern="0" dirty="0" smtClean="0">
              <a:solidFill>
                <a:srgbClr val="080808"/>
              </a:solidFill>
              <a:latin typeface="Verdana" pitchFamily="34" charset="0"/>
              <a:cs typeface="Times New Roman" pitchFamily="18" charset="0"/>
            </a:endParaRPr>
          </a:p>
          <a:p>
            <a:pPr marL="384175" lvl="0" indent="-342900" eaLnBrk="0" hangingPunct="0">
              <a:lnSpc>
                <a:spcPct val="130000"/>
              </a:lnSpc>
              <a:spcBef>
                <a:spcPts val="300"/>
              </a:spcBef>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	</a:t>
            </a:r>
            <a:r>
              <a:rPr lang="de-DE" sz="1600" kern="0" dirty="0" smtClean="0">
                <a:solidFill>
                  <a:srgbClr val="080808"/>
                </a:solidFill>
                <a:latin typeface="Verdana" pitchFamily="34" charset="0"/>
                <a:cs typeface="Times New Roman" pitchFamily="18" charset="0"/>
              </a:rPr>
              <a:t>„Verstehen“</a:t>
            </a:r>
          </a:p>
          <a:p>
            <a:pPr marL="384175" lvl="0" indent="-342900" eaLnBrk="0" hangingPunct="0">
              <a:lnSpc>
                <a:spcPct val="130000"/>
              </a:lnSpc>
              <a:spcBef>
                <a:spcPts val="300"/>
              </a:spcBef>
              <a:defRPr/>
            </a:pPr>
            <a:r>
              <a:rPr lang="de-DE" sz="1600" kern="0" dirty="0" smtClean="0">
                <a:solidFill>
                  <a:srgbClr val="080808"/>
                </a:solidFill>
                <a:latin typeface="Verdana" pitchFamily="34" charset="0"/>
                <a:cs typeface="Times New Roman" pitchFamily="18" charset="0"/>
              </a:rPr>
              <a:t>  *	Sinn erschließen</a:t>
            </a:r>
          </a:p>
          <a:p>
            <a:pPr marL="384175" lvl="0"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Strategien nutzen</a:t>
            </a:r>
          </a:p>
          <a:p>
            <a:pPr marL="384175" lvl="0"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Fachbegriffe festigen</a:t>
            </a:r>
          </a:p>
          <a:p>
            <a:pPr marL="384175"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Text mit Bild „lesen“</a:t>
            </a:r>
          </a:p>
          <a:p>
            <a:pPr marL="384175" lvl="0"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spezifische Codierungen</a:t>
            </a:r>
            <a:br>
              <a:rPr lang="de-DE" sz="1600" kern="0" dirty="0" smtClean="0">
                <a:solidFill>
                  <a:srgbClr val="080808"/>
                </a:solidFill>
                <a:latin typeface="Verdana" pitchFamily="34" charset="0"/>
                <a:cs typeface="Times New Roman" pitchFamily="18" charset="0"/>
              </a:rPr>
            </a:br>
            <a:r>
              <a:rPr lang="de-DE" sz="1600" kern="0" dirty="0" smtClean="0">
                <a:solidFill>
                  <a:srgbClr val="080808"/>
                </a:solidFill>
                <a:latin typeface="Verdana" pitchFamily="34" charset="0"/>
                <a:cs typeface="Times New Roman" pitchFamily="18" charset="0"/>
              </a:rPr>
              <a:t>entschlüsseln können</a:t>
            </a:r>
          </a:p>
          <a:p>
            <a:pPr marL="384175"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Texte / Plakate / </a:t>
            </a:r>
            <a:r>
              <a:rPr lang="de-DE" sz="1600" kern="0" dirty="0" err="1" smtClean="0">
                <a:solidFill>
                  <a:srgbClr val="080808"/>
                </a:solidFill>
                <a:latin typeface="Verdana" pitchFamily="34" charset="0"/>
                <a:cs typeface="Times New Roman" pitchFamily="18" charset="0"/>
              </a:rPr>
              <a:t>Prä-sentationen</a:t>
            </a:r>
            <a:r>
              <a:rPr lang="de-DE" sz="1600" kern="0" dirty="0" smtClean="0">
                <a:solidFill>
                  <a:srgbClr val="080808"/>
                </a:solidFill>
                <a:latin typeface="Verdana" pitchFamily="34" charset="0"/>
                <a:cs typeface="Times New Roman" pitchFamily="18" charset="0"/>
              </a:rPr>
              <a:t> produzieren</a:t>
            </a: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85800" y="548680"/>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Lesefähigkeit</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endParaRPr lang="de-DE" dirty="0">
              <a:latin typeface="Verdana" pitchFamily="34" charset="0"/>
              <a:ea typeface="Verdana" pitchFamily="34" charset="0"/>
              <a:cs typeface="Verdana" pitchFamily="34" charset="0"/>
            </a:endParaRPr>
          </a:p>
        </p:txBody>
      </p:sp>
      <p:sp>
        <p:nvSpPr>
          <p:cNvPr id="11" name="Rechteck 10"/>
          <p:cNvSpPr/>
          <p:nvPr/>
        </p:nvSpPr>
        <p:spPr>
          <a:xfrm>
            <a:off x="3294112" y="2420888"/>
            <a:ext cx="5238328" cy="2246769"/>
          </a:xfrm>
          <a:prstGeom prst="rect">
            <a:avLst/>
          </a:prstGeom>
        </p:spPr>
        <p:txBody>
          <a:bodyPr wrap="square">
            <a:spAutoFit/>
          </a:bodyPr>
          <a:lstStyle/>
          <a:p>
            <a:pPr marL="365125" indent="-365125">
              <a:spcAft>
                <a:spcPts val="1200"/>
              </a:spcAft>
              <a:buFont typeface="Arial" pitchFamily="34" charset="0"/>
              <a:buChar char="•"/>
            </a:pPr>
            <a:r>
              <a:rPr lang="de-DE" dirty="0" smtClean="0">
                <a:latin typeface="Verdana" pitchFamily="34" charset="0"/>
                <a:ea typeface="Verdana" pitchFamily="34" charset="0"/>
                <a:cs typeface="Verdana" pitchFamily="34" charset="0"/>
              </a:rPr>
              <a:t>Informationen suchen und extrahieren </a:t>
            </a:r>
          </a:p>
          <a:p>
            <a:pPr marL="365125" indent="-365125">
              <a:spcAft>
                <a:spcPts val="1200"/>
              </a:spcAft>
              <a:buFont typeface="Arial" pitchFamily="34" charset="0"/>
              <a:buChar char="•"/>
            </a:pPr>
            <a:r>
              <a:rPr lang="de-DE" dirty="0" smtClean="0">
                <a:latin typeface="Verdana" pitchFamily="34" charset="0"/>
                <a:ea typeface="Verdana" pitchFamily="34" charset="0"/>
                <a:cs typeface="Verdana" pitchFamily="34" charset="0"/>
              </a:rPr>
              <a:t>textbezogen kombinieren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und interpretieren </a:t>
            </a:r>
          </a:p>
          <a:p>
            <a:pPr marL="365125" indent="-365125">
              <a:spcAft>
                <a:spcPts val="1200"/>
              </a:spcAft>
              <a:buFont typeface="Arial" pitchFamily="34" charset="0"/>
              <a:buChar char="•"/>
            </a:pPr>
            <a:r>
              <a:rPr lang="de-DE" dirty="0" smtClean="0">
                <a:latin typeface="Verdana" pitchFamily="34" charset="0"/>
                <a:ea typeface="Verdana" pitchFamily="34" charset="0"/>
                <a:cs typeface="Verdana" pitchFamily="34" charset="0"/>
              </a:rPr>
              <a:t>reflektieren und bewerten</a:t>
            </a:r>
            <a:endParaRPr lang="de-DE" dirty="0">
              <a:latin typeface="Verdana" pitchFamily="34" charset="0"/>
              <a:ea typeface="Verdana" pitchFamily="34" charset="0"/>
              <a:cs typeface="Verdana"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827584" y="1562100"/>
            <a:ext cx="2109492" cy="2082924"/>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043608" y="6525344"/>
            <a:ext cx="6480720" cy="332656"/>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graphicFrame>
        <p:nvGraphicFramePr>
          <p:cNvPr id="17" name="Inhaltsplatzhalter 16"/>
          <p:cNvGraphicFramePr>
            <a:graphicFrameLocks noGrp="1"/>
          </p:cNvGraphicFramePr>
          <p:nvPr>
            <p:ph idx="1"/>
          </p:nvPr>
        </p:nvGraphicFramePr>
        <p:xfrm>
          <a:off x="683568" y="260648"/>
          <a:ext cx="7772400" cy="6106264"/>
        </p:xfrm>
        <a:graphic>
          <a:graphicData uri="http://schemas.openxmlformats.org/drawingml/2006/table">
            <a:tbl>
              <a:tblPr firstRow="1" bandRow="1">
                <a:tableStyleId>{073A0DAA-6AF3-43AB-8588-CEC1D06C72B9}</a:tableStyleId>
              </a:tblPr>
              <a:tblGrid>
                <a:gridCol w="1005880"/>
                <a:gridCol w="6766520"/>
              </a:tblGrid>
              <a:tr h="917882">
                <a:tc>
                  <a:txBody>
                    <a:bodyPr/>
                    <a:lstStyle/>
                    <a:p>
                      <a:pPr algn="ctr"/>
                      <a:r>
                        <a:rPr lang="de-DE" sz="1400" dirty="0" err="1" smtClean="0">
                          <a:latin typeface="Verdana" pitchFamily="34" charset="0"/>
                          <a:ea typeface="Verdana" pitchFamily="34" charset="0"/>
                          <a:cs typeface="Verdana" pitchFamily="34" charset="0"/>
                        </a:rPr>
                        <a:t>Kom</a:t>
                      </a:r>
                      <a:r>
                        <a:rPr lang="de-DE" sz="1400" dirty="0" smtClean="0">
                          <a:latin typeface="Verdana" pitchFamily="34" charset="0"/>
                          <a:ea typeface="Verdana" pitchFamily="34" charset="0"/>
                          <a:cs typeface="Verdana" pitchFamily="34" charset="0"/>
                        </a:rPr>
                        <a:t>-</a:t>
                      </a:r>
                    </a:p>
                    <a:p>
                      <a:pPr algn="ctr"/>
                      <a:r>
                        <a:rPr lang="de-DE" sz="1400" dirty="0" err="1" smtClean="0">
                          <a:latin typeface="Verdana" pitchFamily="34" charset="0"/>
                          <a:ea typeface="Verdana" pitchFamily="34" charset="0"/>
                          <a:cs typeface="Verdana" pitchFamily="34" charset="0"/>
                        </a:rPr>
                        <a:t>petenz</a:t>
                      </a:r>
                      <a:r>
                        <a:rPr lang="de-DE" sz="1400" dirty="0" smtClean="0">
                          <a:latin typeface="Verdana" pitchFamily="34" charset="0"/>
                          <a:ea typeface="Verdana" pitchFamily="34" charset="0"/>
                          <a:cs typeface="Verdana" pitchFamily="34" charset="0"/>
                        </a:rPr>
                        <a:t>-</a:t>
                      </a:r>
                    </a:p>
                    <a:p>
                      <a:pPr algn="ctr"/>
                      <a:r>
                        <a:rPr lang="de-DE" sz="1400" dirty="0" smtClean="0">
                          <a:latin typeface="Verdana" pitchFamily="34" charset="0"/>
                          <a:ea typeface="Verdana" pitchFamily="34" charset="0"/>
                          <a:cs typeface="Verdana" pitchFamily="34" charset="0"/>
                        </a:rPr>
                        <a:t>stufe</a:t>
                      </a:r>
                      <a:endParaRPr lang="de-DE" sz="1400" dirty="0">
                        <a:latin typeface="Verdana" pitchFamily="34" charset="0"/>
                        <a:ea typeface="Verdana" pitchFamily="34" charset="0"/>
                        <a:cs typeface="Verdana" pitchFamily="34" charset="0"/>
                      </a:endParaRPr>
                    </a:p>
                  </a:txBody>
                  <a:tcPr/>
                </a:tc>
                <a:tc>
                  <a:txBody>
                    <a:bodyPr/>
                    <a:lstStyle/>
                    <a:p>
                      <a:r>
                        <a:rPr lang="de-DE" sz="1400" dirty="0" smtClean="0">
                          <a:latin typeface="Verdana" pitchFamily="34" charset="0"/>
                          <a:ea typeface="Verdana" pitchFamily="34" charset="0"/>
                          <a:cs typeface="Verdana" pitchFamily="34" charset="0"/>
                        </a:rPr>
                        <a:t>Beschreibung </a:t>
                      </a:r>
                      <a:endParaRPr lang="de-DE" sz="1400" dirty="0">
                        <a:latin typeface="Verdana" pitchFamily="34" charset="0"/>
                        <a:ea typeface="Verdana" pitchFamily="34" charset="0"/>
                        <a:cs typeface="Verdana" pitchFamily="34" charset="0"/>
                      </a:endParaRPr>
                    </a:p>
                  </a:txBody>
                  <a:tcPr/>
                </a:tc>
              </a:tr>
              <a:tr h="738302">
                <a:tc>
                  <a:txBody>
                    <a:bodyPr/>
                    <a:lstStyle/>
                    <a:p>
                      <a:pPr algn="ctr"/>
                      <a:r>
                        <a:rPr lang="de-DE" sz="1400" dirty="0" smtClean="0">
                          <a:latin typeface="Verdana" pitchFamily="34" charset="0"/>
                          <a:ea typeface="Verdana" pitchFamily="34" charset="0"/>
                          <a:cs typeface="Verdana" pitchFamily="34" charset="0"/>
                        </a:rPr>
                        <a:t>VI</a:t>
                      </a:r>
                    </a:p>
                    <a:p>
                      <a:pPr algn="ctr"/>
                      <a:r>
                        <a:rPr lang="de-DE" sz="1400" dirty="0" smtClean="0">
                          <a:latin typeface="Verdana" pitchFamily="34" charset="0"/>
                          <a:ea typeface="Verdana" pitchFamily="34" charset="0"/>
                          <a:cs typeface="Verdana" pitchFamily="34" charset="0"/>
                        </a:rPr>
                        <a:t>&gt; 698 Punkte</a:t>
                      </a:r>
                      <a:endParaRPr lang="de-DE" sz="1400" dirty="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latin typeface="Verdana" pitchFamily="34" charset="0"/>
                          <a:ea typeface="Verdana" pitchFamily="34" charset="0"/>
                          <a:cs typeface="Verdana" pitchFamily="34" charset="0"/>
                        </a:rPr>
                        <a:t>Detailgenaue und präzise </a:t>
                      </a:r>
                      <a:r>
                        <a:rPr lang="de-DE" sz="1400" b="1" dirty="0" smtClean="0">
                          <a:latin typeface="Verdana" pitchFamily="34" charset="0"/>
                          <a:ea typeface="Verdana" pitchFamily="34" charset="0"/>
                          <a:cs typeface="Verdana" pitchFamily="34" charset="0"/>
                        </a:rPr>
                        <a:t>Schlussfolgerungen</a:t>
                      </a:r>
                      <a:r>
                        <a:rPr lang="de-DE" sz="1400" dirty="0" smtClean="0">
                          <a:latin typeface="Verdana" pitchFamily="34" charset="0"/>
                          <a:ea typeface="Verdana" pitchFamily="34" charset="0"/>
                          <a:cs typeface="Verdana" pitchFamily="34" charset="0"/>
                        </a:rPr>
                        <a:t>, Vergleiche und Gegenüberstellungen  /  kompetenter Umgang mit konkurrierenden Informationen und </a:t>
                      </a:r>
                      <a:r>
                        <a:rPr lang="de-DE" sz="1400" b="1" dirty="0" smtClean="0">
                          <a:latin typeface="Verdana" pitchFamily="34" charset="0"/>
                          <a:ea typeface="Verdana" pitchFamily="34" charset="0"/>
                          <a:cs typeface="Verdana" pitchFamily="34" charset="0"/>
                        </a:rPr>
                        <a:t>abstrakten Interpretationskategorien</a:t>
                      </a:r>
                    </a:p>
                  </a:txBody>
                  <a:tcPr/>
                </a:tc>
              </a:tr>
              <a:tr h="694093">
                <a:tc>
                  <a:txBody>
                    <a:bodyPr/>
                    <a:lstStyle/>
                    <a:p>
                      <a:pPr algn="ctr"/>
                      <a:r>
                        <a:rPr lang="de-DE" sz="1400" dirty="0" smtClean="0">
                          <a:latin typeface="Verdana" pitchFamily="34" charset="0"/>
                          <a:ea typeface="Verdana" pitchFamily="34" charset="0"/>
                          <a:cs typeface="Verdana" pitchFamily="34" charset="0"/>
                        </a:rPr>
                        <a:t>V</a:t>
                      </a:r>
                    </a:p>
                    <a:p>
                      <a:pPr algn="ctr"/>
                      <a:r>
                        <a:rPr lang="de-DE" sz="1400" dirty="0" smtClean="0">
                          <a:latin typeface="Verdana" pitchFamily="34" charset="0"/>
                          <a:ea typeface="Verdana" pitchFamily="34" charset="0"/>
                          <a:cs typeface="Verdana" pitchFamily="34" charset="0"/>
                        </a:rPr>
                        <a:t>626–698 Punkte</a:t>
                      </a:r>
                    </a:p>
                  </a:txBody>
                  <a:tcPr/>
                </a:tc>
                <a:tc>
                  <a:txBody>
                    <a:bodyPr/>
                    <a:lstStyle/>
                    <a:p>
                      <a:r>
                        <a:rPr lang="de-DE" sz="1400" dirty="0" smtClean="0">
                          <a:latin typeface="Verdana" pitchFamily="34" charset="0"/>
                          <a:ea typeface="Verdana" pitchFamily="34" charset="0"/>
                          <a:cs typeface="Verdana" pitchFamily="34" charset="0"/>
                        </a:rPr>
                        <a:t>Auffinden tief eingebetteter Informationen sowie </a:t>
                      </a:r>
                      <a:r>
                        <a:rPr lang="de-DE" sz="1400" b="1" dirty="0" smtClean="0">
                          <a:latin typeface="Verdana" pitchFamily="34" charset="0"/>
                          <a:ea typeface="Verdana" pitchFamily="34" charset="0"/>
                          <a:cs typeface="Verdana" pitchFamily="34" charset="0"/>
                        </a:rPr>
                        <a:t>Relevanz</a:t>
                      </a:r>
                      <a:r>
                        <a:rPr lang="de-DE" sz="1400" baseline="0" dirty="0" smtClean="0">
                          <a:latin typeface="Verdana" pitchFamily="34" charset="0"/>
                          <a:ea typeface="Verdana" pitchFamily="34" charset="0"/>
                          <a:cs typeface="Verdana" pitchFamily="34" charset="0"/>
                        </a:rPr>
                        <a:t> beurteilen // </a:t>
                      </a:r>
                      <a:br>
                        <a:rPr lang="de-DE" sz="1400" baseline="0" dirty="0" smtClean="0">
                          <a:latin typeface="Verdana" pitchFamily="34" charset="0"/>
                          <a:ea typeface="Verdana" pitchFamily="34" charset="0"/>
                          <a:cs typeface="Verdana" pitchFamily="34" charset="0"/>
                        </a:rPr>
                      </a:br>
                      <a:r>
                        <a:rPr lang="de-DE" sz="1400" b="1" baseline="0" dirty="0" smtClean="0">
                          <a:latin typeface="Verdana" pitchFamily="34" charset="0"/>
                          <a:ea typeface="Verdana" pitchFamily="34" charset="0"/>
                          <a:cs typeface="Verdana" pitchFamily="34" charset="0"/>
                        </a:rPr>
                        <a:t>Umgang mit Konzepten</a:t>
                      </a:r>
                      <a:r>
                        <a:rPr lang="de-DE" sz="1400" baseline="0" dirty="0" smtClean="0">
                          <a:latin typeface="Verdana" pitchFamily="34" charset="0"/>
                          <a:ea typeface="Verdana" pitchFamily="34" charset="0"/>
                          <a:cs typeface="Verdana" pitchFamily="34" charset="0"/>
                        </a:rPr>
                        <a:t>, auch wenn sie im Gegensatz zu den Erwartungen stehen</a:t>
                      </a:r>
                      <a:endParaRPr lang="de-DE" sz="1400" dirty="0">
                        <a:latin typeface="Verdana" pitchFamily="34" charset="0"/>
                        <a:ea typeface="Verdana" pitchFamily="34" charset="0"/>
                        <a:cs typeface="Verdana" pitchFamily="34" charset="0"/>
                      </a:endParaRPr>
                    </a:p>
                  </a:txBody>
                  <a:tcPr/>
                </a:tc>
              </a:tr>
              <a:tr h="694093">
                <a:tc>
                  <a:txBody>
                    <a:bodyPr/>
                    <a:lstStyle/>
                    <a:p>
                      <a:pPr algn="ctr"/>
                      <a:r>
                        <a:rPr lang="de-DE" sz="1400" dirty="0" smtClean="0">
                          <a:latin typeface="Verdana" pitchFamily="34" charset="0"/>
                          <a:ea typeface="Verdana" pitchFamily="34" charset="0"/>
                          <a:cs typeface="Verdana" pitchFamily="34" charset="0"/>
                        </a:rPr>
                        <a:t>IV</a:t>
                      </a:r>
                    </a:p>
                    <a:p>
                      <a:pPr algn="ctr"/>
                      <a:r>
                        <a:rPr lang="de-DE" sz="1400" dirty="0" smtClean="0">
                          <a:latin typeface="Verdana" pitchFamily="34" charset="0"/>
                          <a:ea typeface="Verdana" pitchFamily="34" charset="0"/>
                          <a:cs typeface="Verdana" pitchFamily="34" charset="0"/>
                        </a:rPr>
                        <a:t>553–626 Punkte</a:t>
                      </a:r>
                    </a:p>
                  </a:txBody>
                  <a:tcPr/>
                </a:tc>
                <a:tc>
                  <a:txBody>
                    <a:bodyPr/>
                    <a:lstStyle/>
                    <a:p>
                      <a:r>
                        <a:rPr lang="de-DE" sz="1400" dirty="0" smtClean="0">
                          <a:latin typeface="Verdana" pitchFamily="34" charset="0"/>
                          <a:ea typeface="Verdana" pitchFamily="34" charset="0"/>
                          <a:cs typeface="Verdana" pitchFamily="34" charset="0"/>
                        </a:rPr>
                        <a:t>Genaues </a:t>
                      </a:r>
                      <a:r>
                        <a:rPr lang="de-DE" sz="1400" b="1" dirty="0" smtClean="0">
                          <a:latin typeface="Verdana" pitchFamily="34" charset="0"/>
                          <a:ea typeface="Verdana" pitchFamily="34" charset="0"/>
                          <a:cs typeface="Verdana" pitchFamily="34" charset="0"/>
                        </a:rPr>
                        <a:t>Verständnis</a:t>
                      </a:r>
                      <a:r>
                        <a:rPr lang="de-DE" sz="1400" dirty="0" smtClean="0">
                          <a:latin typeface="Verdana" pitchFamily="34" charset="0"/>
                          <a:ea typeface="Verdana" pitchFamily="34" charset="0"/>
                          <a:cs typeface="Verdana" pitchFamily="34" charset="0"/>
                        </a:rPr>
                        <a:t> langer oder komplexer Texte, auch bei </a:t>
                      </a:r>
                      <a:r>
                        <a:rPr lang="de-DE" sz="1400" b="1" dirty="0" smtClean="0">
                          <a:latin typeface="Verdana" pitchFamily="34" charset="0"/>
                          <a:ea typeface="Verdana" pitchFamily="34" charset="0"/>
                          <a:cs typeface="Verdana" pitchFamily="34" charset="0"/>
                        </a:rPr>
                        <a:t>ungewohntem</a:t>
                      </a:r>
                      <a:r>
                        <a:rPr lang="de-DE" sz="1400" b="1" baseline="0" dirty="0" smtClean="0">
                          <a:latin typeface="Verdana" pitchFamily="34" charset="0"/>
                          <a:ea typeface="Verdana" pitchFamily="34" charset="0"/>
                          <a:cs typeface="Verdana" pitchFamily="34" charset="0"/>
                        </a:rPr>
                        <a:t> Inhalt </a:t>
                      </a:r>
                      <a:r>
                        <a:rPr lang="de-DE" sz="1400" baseline="0" dirty="0" smtClean="0">
                          <a:latin typeface="Verdana" pitchFamily="34" charset="0"/>
                          <a:ea typeface="Verdana" pitchFamily="34" charset="0"/>
                          <a:cs typeface="Verdana" pitchFamily="34" charset="0"/>
                        </a:rPr>
                        <a:t>oder Form // </a:t>
                      </a:r>
                      <a:r>
                        <a:rPr lang="de-DE" sz="1400" b="1" baseline="0" dirty="0" smtClean="0">
                          <a:latin typeface="Verdana" pitchFamily="34" charset="0"/>
                          <a:ea typeface="Verdana" pitchFamily="34" charset="0"/>
                          <a:cs typeface="Verdana" pitchFamily="34" charset="0"/>
                        </a:rPr>
                        <a:t>Verknüpfungen</a:t>
                      </a:r>
                      <a:r>
                        <a:rPr lang="de-DE" sz="1400" baseline="0" dirty="0" smtClean="0">
                          <a:latin typeface="Verdana" pitchFamily="34" charset="0"/>
                          <a:ea typeface="Verdana" pitchFamily="34" charset="0"/>
                          <a:cs typeface="Verdana" pitchFamily="34" charset="0"/>
                        </a:rPr>
                        <a:t> über Textteile hinweg erkennen können</a:t>
                      </a:r>
                      <a:endParaRPr lang="de-DE" sz="1400" dirty="0">
                        <a:latin typeface="Verdana" pitchFamily="34" charset="0"/>
                        <a:ea typeface="Verdana" pitchFamily="34" charset="0"/>
                        <a:cs typeface="Verdana" pitchFamily="34" charset="0"/>
                      </a:endParaRPr>
                    </a:p>
                  </a:txBody>
                  <a:tcPr/>
                </a:tc>
              </a:tr>
              <a:tr h="694093">
                <a:tc>
                  <a:txBody>
                    <a:bodyPr/>
                    <a:lstStyle/>
                    <a:p>
                      <a:pPr algn="ctr"/>
                      <a:r>
                        <a:rPr lang="de-DE" sz="1400" dirty="0" smtClean="0">
                          <a:latin typeface="Verdana" pitchFamily="34" charset="0"/>
                          <a:ea typeface="Verdana" pitchFamily="34" charset="0"/>
                          <a:cs typeface="Verdana" pitchFamily="34" charset="0"/>
                        </a:rPr>
                        <a:t>III</a:t>
                      </a:r>
                    </a:p>
                    <a:p>
                      <a:pPr algn="ctr"/>
                      <a:r>
                        <a:rPr lang="de-DE" sz="1400" dirty="0" smtClean="0">
                          <a:latin typeface="Verdana" pitchFamily="34" charset="0"/>
                          <a:ea typeface="Verdana" pitchFamily="34" charset="0"/>
                          <a:cs typeface="Verdana" pitchFamily="34" charset="0"/>
                        </a:rPr>
                        <a:t>480–553 Punkte</a:t>
                      </a:r>
                    </a:p>
                  </a:txBody>
                  <a:tcPr/>
                </a:tc>
                <a:tc>
                  <a:txBody>
                    <a:bodyPr/>
                    <a:lstStyle/>
                    <a:p>
                      <a:r>
                        <a:rPr lang="de-DE" sz="1400" dirty="0" smtClean="0">
                          <a:latin typeface="Verdana" pitchFamily="34" charset="0"/>
                          <a:ea typeface="Verdana" pitchFamily="34" charset="0"/>
                          <a:cs typeface="Verdana" pitchFamily="34" charset="0"/>
                        </a:rPr>
                        <a:t>Vorhandenes Wissen über die Organisation und den Aufbau von Texten nutzen, </a:t>
                      </a:r>
                      <a:r>
                        <a:rPr lang="de-DE" sz="1400" b="1" dirty="0" smtClean="0">
                          <a:latin typeface="Verdana" pitchFamily="34" charset="0"/>
                          <a:ea typeface="Verdana" pitchFamily="34" charset="0"/>
                          <a:cs typeface="Verdana" pitchFamily="34" charset="0"/>
                        </a:rPr>
                        <a:t>implizite oder explizite logische Relationen </a:t>
                      </a:r>
                      <a:r>
                        <a:rPr lang="de-DE" sz="1400" dirty="0" smtClean="0">
                          <a:latin typeface="Verdana" pitchFamily="34" charset="0"/>
                          <a:ea typeface="Verdana" pitchFamily="34" charset="0"/>
                          <a:cs typeface="Verdana" pitchFamily="34" charset="0"/>
                        </a:rPr>
                        <a:t>(z.B. Ursache-Wirkungs-Beziehungen) </a:t>
                      </a:r>
                      <a:r>
                        <a:rPr lang="de-DE" sz="1400" b="1" dirty="0" smtClean="0">
                          <a:latin typeface="Verdana" pitchFamily="34" charset="0"/>
                          <a:ea typeface="Verdana" pitchFamily="34" charset="0"/>
                          <a:cs typeface="Verdana" pitchFamily="34" charset="0"/>
                        </a:rPr>
                        <a:t>erkennen</a:t>
                      </a:r>
                      <a:r>
                        <a:rPr lang="de-DE" sz="1400" b="1" baseline="0" dirty="0" smtClean="0">
                          <a:latin typeface="Verdana" pitchFamily="34" charset="0"/>
                          <a:ea typeface="Verdana" pitchFamily="34" charset="0"/>
                          <a:cs typeface="Verdana" pitchFamily="34" charset="0"/>
                        </a:rPr>
                        <a:t> //</a:t>
                      </a:r>
                      <a:r>
                        <a:rPr lang="de-DE" sz="1400" b="1" dirty="0" smtClean="0">
                          <a:latin typeface="Verdana" pitchFamily="34" charset="0"/>
                          <a:ea typeface="Verdana" pitchFamily="34" charset="0"/>
                          <a:cs typeface="Verdana" pitchFamily="34" charset="0"/>
                        </a:rPr>
                        <a:t> Bedeutungen analysieren</a:t>
                      </a:r>
                    </a:p>
                  </a:txBody>
                  <a:tcPr/>
                </a:tc>
              </a:tr>
              <a:tr h="751934">
                <a:tc>
                  <a:txBody>
                    <a:bodyPr/>
                    <a:lstStyle/>
                    <a:p>
                      <a:pPr marL="0" algn="ctr" defTabSz="914400" rtl="0" eaLnBrk="1" latinLnBrk="0" hangingPunct="1"/>
                      <a:r>
                        <a:rPr lang="de-DE" sz="1800" kern="1200" dirty="0" smtClean="0">
                          <a:solidFill>
                            <a:schemeClr val="dk1"/>
                          </a:solidFill>
                          <a:latin typeface="+mn-lt"/>
                          <a:ea typeface="+mn-ea"/>
                          <a:cs typeface="+mn-cs"/>
                        </a:rPr>
                        <a:t>II</a:t>
                      </a:r>
                      <a:endParaRPr lang="de-DE" sz="1400" kern="1200" dirty="0" smtClean="0">
                        <a:solidFill>
                          <a:schemeClr val="dk1"/>
                        </a:solidFill>
                        <a:latin typeface="Verdana" pitchFamily="34" charset="0"/>
                        <a:ea typeface="Verdana" pitchFamily="34" charset="0"/>
                        <a:cs typeface="Verdana" pitchFamily="34" charset="0"/>
                      </a:endParaRPr>
                    </a:p>
                    <a:p>
                      <a:pPr marL="0" algn="ctr" defTabSz="914400" rtl="0" eaLnBrk="1" latinLnBrk="0" hangingPunct="1"/>
                      <a:r>
                        <a:rPr lang="de-DE" sz="1400" kern="1200" dirty="0" smtClean="0">
                          <a:solidFill>
                            <a:schemeClr val="dk1"/>
                          </a:solidFill>
                          <a:latin typeface="Verdana" pitchFamily="34" charset="0"/>
                          <a:ea typeface="Verdana" pitchFamily="34" charset="0"/>
                          <a:cs typeface="Verdana" pitchFamily="34" charset="0"/>
                        </a:rPr>
                        <a:t>407–480 Punkte</a:t>
                      </a:r>
                    </a:p>
                  </a:txBody>
                  <a:tcPr/>
                </a:tc>
                <a:tc>
                  <a:txBody>
                    <a:bodyPr/>
                    <a:lstStyle/>
                    <a:p>
                      <a:r>
                        <a:rPr lang="de-DE" sz="1400" dirty="0" smtClean="0">
                          <a:latin typeface="Verdana" pitchFamily="34" charset="0"/>
                          <a:ea typeface="Verdana" pitchFamily="34" charset="0"/>
                          <a:cs typeface="Verdana" pitchFamily="34" charset="0"/>
                        </a:rPr>
                        <a:t>Informationen im Text lokalisieren oder interpretieren, Textabschnitte aufeinander beziehen, um die </a:t>
                      </a:r>
                      <a:r>
                        <a:rPr lang="de-DE" sz="1400" b="1" dirty="0" smtClean="0">
                          <a:latin typeface="Verdana" pitchFamily="34" charset="0"/>
                          <a:ea typeface="Verdana" pitchFamily="34" charset="0"/>
                          <a:cs typeface="Verdana" pitchFamily="34" charset="0"/>
                        </a:rPr>
                        <a:t>Absicht des Autors </a:t>
                      </a:r>
                      <a:r>
                        <a:rPr lang="de-DE" sz="1400" dirty="0" smtClean="0">
                          <a:latin typeface="Verdana" pitchFamily="34" charset="0"/>
                          <a:ea typeface="Verdana" pitchFamily="34" charset="0"/>
                          <a:cs typeface="Verdana" pitchFamily="34" charset="0"/>
                        </a:rPr>
                        <a:t>zu erschließen. //</a:t>
                      </a:r>
                      <a:r>
                        <a:rPr lang="de-DE" sz="1400" baseline="0" dirty="0" smtClean="0">
                          <a:latin typeface="Verdana" pitchFamily="34" charset="0"/>
                          <a:ea typeface="Verdana" pitchFamily="34" charset="0"/>
                          <a:cs typeface="Verdana" pitchFamily="34" charset="0"/>
                        </a:rPr>
                        <a:t> </a:t>
                      </a:r>
                      <a:r>
                        <a:rPr lang="de-DE" sz="1400" b="1" dirty="0" smtClean="0">
                          <a:latin typeface="Verdana" pitchFamily="34" charset="0"/>
                          <a:ea typeface="Verdana" pitchFamily="34" charset="0"/>
                          <a:cs typeface="Verdana" pitchFamily="34" charset="0"/>
                        </a:rPr>
                        <a:t>Vergleiche </a:t>
                      </a:r>
                      <a:r>
                        <a:rPr lang="de-DE" sz="1400" dirty="0" smtClean="0">
                          <a:latin typeface="Verdana" pitchFamily="34" charset="0"/>
                          <a:ea typeface="Verdana" pitchFamily="34" charset="0"/>
                          <a:cs typeface="Verdana" pitchFamily="34" charset="0"/>
                        </a:rPr>
                        <a:t>und Gegenüberstellungen </a:t>
                      </a:r>
                      <a:r>
                        <a:rPr lang="de-DE" sz="1400" b="1" dirty="0" smtClean="0">
                          <a:latin typeface="Verdana" pitchFamily="34" charset="0"/>
                          <a:ea typeface="Verdana" pitchFamily="34" charset="0"/>
                          <a:cs typeface="Verdana" pitchFamily="34" charset="0"/>
                        </a:rPr>
                        <a:t>vornehmen</a:t>
                      </a:r>
                      <a:endParaRPr lang="de-DE" sz="1400" b="1" dirty="0">
                        <a:latin typeface="Verdana" pitchFamily="34" charset="0"/>
                        <a:ea typeface="Verdana" pitchFamily="34" charset="0"/>
                        <a:cs typeface="Verdana" pitchFamily="34" charset="0"/>
                      </a:endParaRPr>
                    </a:p>
                  </a:txBody>
                  <a:tcPr/>
                </a:tc>
              </a:tr>
              <a:tr h="292538">
                <a:tc>
                  <a:txBody>
                    <a:bodyPr/>
                    <a:lstStyle/>
                    <a:p>
                      <a:pPr marL="0" algn="ctr" defTabSz="914400" rtl="0" eaLnBrk="1" latinLnBrk="0" hangingPunct="1"/>
                      <a:r>
                        <a:rPr lang="de-DE" sz="1400" kern="1200" dirty="0" err="1" smtClean="0">
                          <a:solidFill>
                            <a:schemeClr val="dk1"/>
                          </a:solidFill>
                          <a:latin typeface="Verdana" pitchFamily="34" charset="0"/>
                          <a:ea typeface="Verdana" pitchFamily="34" charset="0"/>
                          <a:cs typeface="Verdana" pitchFamily="34" charset="0"/>
                        </a:rPr>
                        <a:t>Ia</a:t>
                      </a:r>
                      <a:endParaRPr lang="de-DE" sz="1400" kern="1200" dirty="0" smtClean="0">
                        <a:solidFill>
                          <a:schemeClr val="dk1"/>
                        </a:solidFill>
                        <a:latin typeface="Verdana" pitchFamily="34" charset="0"/>
                        <a:ea typeface="Verdana" pitchFamily="34" charset="0"/>
                        <a:cs typeface="Verdana" pitchFamily="34" charset="0"/>
                      </a:endParaRPr>
                    </a:p>
                    <a:p>
                      <a:pPr marL="0" algn="ctr" defTabSz="914400" rtl="0" eaLnBrk="1" latinLnBrk="0" hangingPunct="1"/>
                      <a:r>
                        <a:rPr lang="de-DE" sz="1400" kern="1200" dirty="0" smtClean="0">
                          <a:solidFill>
                            <a:schemeClr val="dk1"/>
                          </a:solidFill>
                          <a:latin typeface="Verdana" pitchFamily="34" charset="0"/>
                          <a:ea typeface="Verdana" pitchFamily="34" charset="0"/>
                          <a:cs typeface="Verdana" pitchFamily="34" charset="0"/>
                        </a:rPr>
                        <a:t>335–407 Punkte</a:t>
                      </a:r>
                    </a:p>
                  </a:txBody>
                  <a:tcPr/>
                </a:tc>
                <a:tc>
                  <a:txBody>
                    <a:bodyPr/>
                    <a:lstStyle/>
                    <a:p>
                      <a:r>
                        <a:rPr lang="de-DE" sz="1400" dirty="0" smtClean="0">
                          <a:latin typeface="Verdana" pitchFamily="34" charset="0"/>
                          <a:ea typeface="Verdana" pitchFamily="34" charset="0"/>
                          <a:cs typeface="Verdana" pitchFamily="34" charset="0"/>
                        </a:rPr>
                        <a:t>In Text zu einem vertrauten Thema explizit ausgedrückte Informationen lokalisieren, das Hauptthema erkennen, </a:t>
                      </a:r>
                      <a:r>
                        <a:rPr lang="de-DE" sz="1400" b="1" dirty="0" smtClean="0">
                          <a:latin typeface="Verdana" pitchFamily="34" charset="0"/>
                          <a:ea typeface="Verdana" pitchFamily="34" charset="0"/>
                          <a:cs typeface="Verdana" pitchFamily="34" charset="0"/>
                        </a:rPr>
                        <a:t>einfache Zusammenhänge </a:t>
                      </a:r>
                      <a:r>
                        <a:rPr lang="de-DE" sz="1400" dirty="0" smtClean="0">
                          <a:latin typeface="Verdana" pitchFamily="34" charset="0"/>
                          <a:ea typeface="Verdana" pitchFamily="34" charset="0"/>
                          <a:cs typeface="Verdana" pitchFamily="34" charset="0"/>
                        </a:rPr>
                        <a:t>zwischen Informationen und Alltagswissen </a:t>
                      </a:r>
                      <a:r>
                        <a:rPr lang="de-DE" sz="1400" b="1" dirty="0" smtClean="0">
                          <a:latin typeface="Verdana" pitchFamily="34" charset="0"/>
                          <a:ea typeface="Verdana" pitchFamily="34" charset="0"/>
                          <a:cs typeface="Verdana" pitchFamily="34" charset="0"/>
                        </a:rPr>
                        <a:t>herstellen</a:t>
                      </a:r>
                      <a:endParaRPr lang="de-DE" sz="1400" b="1" dirty="0">
                        <a:latin typeface="Verdana" pitchFamily="34" charset="0"/>
                        <a:ea typeface="Verdana" pitchFamily="34" charset="0"/>
                        <a:cs typeface="Verdana" pitchFamily="34" charset="0"/>
                      </a:endParaRPr>
                    </a:p>
                  </a:txBody>
                  <a:tcPr/>
                </a:tc>
              </a:tr>
              <a:tr h="292538">
                <a:tc>
                  <a:txBody>
                    <a:bodyPr/>
                    <a:lstStyle/>
                    <a:p>
                      <a:pPr marL="0" algn="ctr" defTabSz="914400" rtl="0" eaLnBrk="1" latinLnBrk="0" hangingPunct="1"/>
                      <a:r>
                        <a:rPr lang="de-DE" sz="1400" kern="1200" dirty="0" err="1" smtClean="0">
                          <a:solidFill>
                            <a:schemeClr val="dk1"/>
                          </a:solidFill>
                          <a:latin typeface="Verdana" pitchFamily="34" charset="0"/>
                          <a:ea typeface="Verdana" pitchFamily="34" charset="0"/>
                          <a:cs typeface="Verdana" pitchFamily="34" charset="0"/>
                        </a:rPr>
                        <a:t>Ib</a:t>
                      </a:r>
                      <a:endParaRPr lang="de-DE" sz="1400" kern="1200" dirty="0" smtClean="0">
                        <a:solidFill>
                          <a:schemeClr val="dk1"/>
                        </a:solidFill>
                        <a:latin typeface="Verdana" pitchFamily="34" charset="0"/>
                        <a:ea typeface="Verdana" pitchFamily="34" charset="0"/>
                        <a:cs typeface="Verdana" pitchFamily="34" charset="0"/>
                      </a:endParaRPr>
                    </a:p>
                    <a:p>
                      <a:pPr marL="0" algn="ctr" defTabSz="914400" rtl="0" eaLnBrk="1" latinLnBrk="0" hangingPunct="1"/>
                      <a:r>
                        <a:rPr lang="de-DE" sz="1400" kern="1200" dirty="0" smtClean="0">
                          <a:solidFill>
                            <a:schemeClr val="dk1"/>
                          </a:solidFill>
                          <a:latin typeface="Verdana" pitchFamily="34" charset="0"/>
                          <a:ea typeface="Verdana" pitchFamily="34" charset="0"/>
                          <a:cs typeface="Verdana" pitchFamily="34" charset="0"/>
                        </a:rPr>
                        <a:t>262–335 Punkte</a:t>
                      </a:r>
                    </a:p>
                  </a:txBody>
                  <a:tcPr/>
                </a:tc>
                <a:tc>
                  <a:txBody>
                    <a:bodyPr/>
                    <a:lstStyle/>
                    <a:p>
                      <a:r>
                        <a:rPr lang="de-DE" sz="1400" dirty="0" smtClean="0">
                          <a:latin typeface="Verdana" pitchFamily="34" charset="0"/>
                          <a:ea typeface="Verdana" pitchFamily="34" charset="0"/>
                          <a:cs typeface="Verdana" pitchFamily="34" charset="0"/>
                        </a:rPr>
                        <a:t>In kurzen, syntaktisch einfachen Texten mit gewohnten Kontext und vertrauter Form , </a:t>
                      </a:r>
                      <a:r>
                        <a:rPr lang="de-DE" sz="1400" b="1" dirty="0" smtClean="0">
                          <a:latin typeface="Verdana" pitchFamily="34" charset="0"/>
                          <a:ea typeface="Verdana" pitchFamily="34" charset="0"/>
                          <a:cs typeface="Verdana" pitchFamily="34" charset="0"/>
                        </a:rPr>
                        <a:t>eine einzige, explizit </a:t>
                      </a:r>
                      <a:r>
                        <a:rPr lang="de-DE" sz="1400" dirty="0" smtClean="0">
                          <a:latin typeface="Verdana" pitchFamily="34" charset="0"/>
                          <a:ea typeface="Verdana" pitchFamily="34" charset="0"/>
                          <a:cs typeface="Verdana" pitchFamily="34" charset="0"/>
                        </a:rPr>
                        <a:t>ausgedrückte </a:t>
                      </a:r>
                      <a:r>
                        <a:rPr lang="de-DE" sz="1400" b="1" dirty="0" smtClean="0">
                          <a:latin typeface="Verdana" pitchFamily="34" charset="0"/>
                          <a:ea typeface="Verdana" pitchFamily="34" charset="0"/>
                          <a:cs typeface="Verdana" pitchFamily="34" charset="0"/>
                        </a:rPr>
                        <a:t>Information lokalisieren</a:t>
                      </a:r>
                      <a:endParaRPr lang="de-DE" sz="1400" b="1" dirty="0">
                        <a:latin typeface="Verdana" pitchFamily="34" charset="0"/>
                        <a:ea typeface="Verdana" pitchFamily="34" charset="0"/>
                        <a:cs typeface="Verdana" pitchFamily="34" charset="0"/>
                      </a:endParaRPr>
                    </a:p>
                  </a:txBody>
                  <a:tcPr/>
                </a:tc>
              </a:tr>
            </a:tbl>
          </a:graphicData>
        </a:graphic>
      </p:graphicFrame>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96752"/>
            <a:ext cx="7772400" cy="1152128"/>
          </a:xfrm>
        </p:spPr>
        <p:txBody>
          <a:bodyPr/>
          <a:lstStyle/>
          <a:p>
            <a:pPr>
              <a:lnSpc>
                <a:spcPct val="150000"/>
              </a:lnSpc>
            </a:pPr>
            <a:r>
              <a:rPr lang="de-DE" sz="2000" dirty="0" smtClean="0">
                <a:latin typeface="Verdana" pitchFamily="34" charset="0"/>
                <a:ea typeface="Verdana" pitchFamily="34" charset="0"/>
                <a:cs typeface="Verdana" pitchFamily="34" charset="0"/>
              </a:rPr>
              <a:t>Die heute benutzten Materialien und weitere finden Sie zum Download unter:</a:t>
            </a:r>
            <a:endParaRPr lang="de-DE" sz="2000" dirty="0">
              <a:latin typeface="Verdana" pitchFamily="34" charset="0"/>
              <a:ea typeface="Verdana" pitchFamily="34" charset="0"/>
              <a:cs typeface="Verdana" pitchFamily="34" charset="0"/>
            </a:endParaRPr>
          </a:p>
        </p:txBody>
      </p:sp>
      <p:pic>
        <p:nvPicPr>
          <p:cNvPr id="32770"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Untertitel 4"/>
          <p:cNvSpPr>
            <a:spLocks noGrp="1"/>
          </p:cNvSpPr>
          <p:nvPr>
            <p:ph type="subTitle" idx="1"/>
          </p:nvPr>
        </p:nvSpPr>
        <p:spPr>
          <a:xfrm>
            <a:off x="1043608" y="4149080"/>
            <a:ext cx="7560840" cy="1296144"/>
          </a:xfrm>
        </p:spPr>
        <p:txBody>
          <a:bodyPr/>
          <a:lstStyle/>
          <a:p>
            <a:endParaRPr lang="de-DE" sz="2400" dirty="0" smtClean="0"/>
          </a:p>
          <a:p>
            <a:r>
              <a:rPr lang="de-DE" sz="2400" dirty="0" smtClean="0"/>
              <a:t/>
            </a:r>
            <a:br>
              <a:rPr lang="de-DE" sz="2400" dirty="0" smtClean="0"/>
            </a:br>
            <a:endParaRPr lang="de-DE" sz="2400" dirty="0" smtClean="0">
              <a:latin typeface="Calibri"/>
              <a:ea typeface="Calibri"/>
              <a:cs typeface="Times New Roman"/>
            </a:endParaRPr>
          </a:p>
          <a:p>
            <a:r>
              <a:rPr lang="de-DE" sz="3600" dirty="0" smtClean="0">
                <a:latin typeface="Calibri"/>
                <a:ea typeface="Times New Roman"/>
                <a:cs typeface="Times New Roman"/>
              </a:rPr>
              <a:t/>
            </a:r>
            <a:br>
              <a:rPr lang="de-DE" sz="3600" dirty="0" smtClean="0">
                <a:latin typeface="Calibri"/>
                <a:ea typeface="Times New Roman"/>
                <a:cs typeface="Times New Roman"/>
              </a:rPr>
            </a:br>
            <a:endParaRPr lang="de-DE" sz="2400" dirty="0" smtClean="0">
              <a:solidFill>
                <a:schemeClr val="tx2"/>
              </a:solidFill>
              <a:latin typeface="Verdana" pitchFamily="34" charset="0"/>
              <a:ea typeface="Verdana" pitchFamily="34" charset="0"/>
              <a:cs typeface="Verdana" pitchFamily="34" charset="0"/>
            </a:endParaRPr>
          </a:p>
        </p:txBody>
      </p:sp>
      <p:sp>
        <p:nvSpPr>
          <p:cNvPr id="7"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"Kommunikation" </a:t>
            </a:r>
            <a:r>
              <a:rPr lang="de-DE" dirty="0" err="1" smtClean="0">
                <a:latin typeface="Calibri" pitchFamily="34" charset="0"/>
              </a:rPr>
              <a:t>Traunkirchen</a:t>
            </a:r>
            <a:r>
              <a:rPr lang="de-DE" dirty="0" smtClean="0">
                <a:latin typeface="Calibri" pitchFamily="34" charset="0"/>
              </a:rPr>
              <a:t> 15.07.2014 – Dr. L. </a:t>
            </a:r>
            <a:r>
              <a:rPr lang="de-DE" dirty="0" err="1" smtClean="0">
                <a:latin typeface="Calibri" pitchFamily="34" charset="0"/>
              </a:rPr>
              <a:t>Stäudel</a:t>
            </a:r>
            <a:endParaRPr lang="de-DE" dirty="0">
              <a:latin typeface="Calibri" pitchFamily="34" charset="0"/>
            </a:endParaRPr>
          </a:p>
        </p:txBody>
      </p:sp>
      <p:pic>
        <p:nvPicPr>
          <p:cNvPr id="41986" name="Picture 2" descr="http://www.friedrich-verlag.de/data/4D241B92BC305BD1C8C852C650CC62F9.0.jpg"/>
          <p:cNvPicPr>
            <a:picLocks noChangeAspect="1" noChangeArrowheads="1"/>
          </p:cNvPicPr>
          <p:nvPr/>
        </p:nvPicPr>
        <p:blipFill>
          <a:blip r:embed="rId4" cstate="print"/>
          <a:srcRect/>
          <a:stretch>
            <a:fillRect/>
          </a:stretch>
        </p:blipFill>
        <p:spPr bwMode="auto">
          <a:xfrm>
            <a:off x="7308304" y="4472215"/>
            <a:ext cx="1175899" cy="1693089"/>
          </a:xfrm>
          <a:prstGeom prst="rect">
            <a:avLst/>
          </a:prstGeom>
          <a:noFill/>
          <a:ln>
            <a:solidFill>
              <a:schemeClr val="accent6">
                <a:lumMod val="50000"/>
              </a:schemeClr>
            </a:solidFill>
          </a:ln>
        </p:spPr>
      </p:pic>
      <p:sp>
        <p:nvSpPr>
          <p:cNvPr id="8" name="Titel 1"/>
          <p:cNvSpPr txBox="1">
            <a:spLocks/>
          </p:cNvSpPr>
          <p:nvPr/>
        </p:nvSpPr>
        <p:spPr bwMode="auto">
          <a:xfrm>
            <a:off x="688032" y="4005064"/>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de-DE" sz="20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Außerdem auf Anfrage (email):</a:t>
            </a:r>
            <a:endParaRPr kumimoji="0" lang="de-DE" sz="2000" b="0" i="0" u="none" strike="noStrike" kern="0" cap="none" spc="0" normalizeH="0" baseline="0" noProof="0" dirty="0">
              <a:ln>
                <a:noFill/>
              </a:ln>
              <a:solidFill>
                <a:schemeClr val="tx2"/>
              </a:solidFill>
              <a:effectLst/>
              <a:uLnTx/>
              <a:uFillTx/>
              <a:latin typeface="Verdana" pitchFamily="34" charset="0"/>
              <a:ea typeface="Verdana" pitchFamily="34" charset="0"/>
              <a:cs typeface="Verdana" pitchFamily="34" charset="0"/>
            </a:endParaRPr>
          </a:p>
        </p:txBody>
      </p:sp>
      <p:sp>
        <p:nvSpPr>
          <p:cNvPr id="9" name="Textfeld 8"/>
          <p:cNvSpPr txBox="1"/>
          <p:nvPr/>
        </p:nvSpPr>
        <p:spPr>
          <a:xfrm>
            <a:off x="4913097" y="4725144"/>
            <a:ext cx="2395207" cy="307777"/>
          </a:xfrm>
          <a:prstGeom prst="rect">
            <a:avLst/>
          </a:prstGeom>
          <a:noFill/>
        </p:spPr>
        <p:txBody>
          <a:bodyPr wrap="none" rtlCol="0">
            <a:spAutoFit/>
          </a:bodyPr>
          <a:lstStyle/>
          <a:p>
            <a:r>
              <a:rPr lang="de-DE" sz="1400" kern="0" dirty="0" smtClean="0">
                <a:solidFill>
                  <a:schemeClr val="tx2"/>
                </a:solidFill>
                <a:latin typeface="Verdana" pitchFamily="34" charset="0"/>
                <a:ea typeface="Verdana" pitchFamily="34" charset="0"/>
                <a:cs typeface="Verdana" pitchFamily="34" charset="0"/>
              </a:rPr>
              <a:t>Kapitel 6 „Lesefähigkeit“</a:t>
            </a:r>
            <a:endParaRPr lang="de-DE" sz="1800" kern="0" dirty="0" smtClean="0">
              <a:solidFill>
                <a:schemeClr val="tx2"/>
              </a:solidFill>
              <a:latin typeface="Verdana" pitchFamily="34" charset="0"/>
              <a:ea typeface="Verdana" pitchFamily="34" charset="0"/>
              <a:cs typeface="Verdana" pitchFamily="34" charset="0"/>
            </a:endParaRPr>
          </a:p>
        </p:txBody>
      </p:sp>
      <p:sp>
        <p:nvSpPr>
          <p:cNvPr id="10" name="Textfeld 9"/>
          <p:cNvSpPr txBox="1"/>
          <p:nvPr/>
        </p:nvSpPr>
        <p:spPr>
          <a:xfrm>
            <a:off x="1115616" y="2636912"/>
            <a:ext cx="7128792" cy="810478"/>
          </a:xfrm>
          <a:prstGeom prst="rect">
            <a:avLst/>
          </a:prstGeom>
          <a:noFill/>
        </p:spPr>
        <p:txBody>
          <a:bodyPr wrap="square" rtlCol="0">
            <a:spAutoFit/>
          </a:bodyPr>
          <a:lstStyle/>
          <a:p>
            <a:pPr marL="180340" indent="-180340">
              <a:lnSpc>
                <a:spcPts val="1600"/>
              </a:lnSpc>
            </a:pPr>
            <a:r>
              <a:rPr lang="de-DE" sz="2000" b="1" dirty="0" smtClean="0">
                <a:solidFill>
                  <a:schemeClr val="accent6">
                    <a:lumMod val="75000"/>
                  </a:schemeClr>
                </a:solidFill>
                <a:latin typeface="Calibri"/>
                <a:ea typeface="Calibri"/>
                <a:cs typeface="Times New Roman"/>
              </a:rPr>
              <a:t>http://www.guteunterrichtspraxis-nw.org/2014_Traunk.html</a:t>
            </a:r>
          </a:p>
          <a:p>
            <a:pPr marL="180340" indent="-180340">
              <a:lnSpc>
                <a:spcPts val="1600"/>
              </a:lnSpc>
            </a:pPr>
            <a:endParaRPr lang="de-DE" sz="2000" b="1" dirty="0" smtClean="0">
              <a:solidFill>
                <a:schemeClr val="accent6">
                  <a:lumMod val="75000"/>
                </a:schemeClr>
              </a:solidFill>
              <a:latin typeface="Calibri"/>
              <a:ea typeface="Calibri"/>
              <a:cs typeface="Times New Roman"/>
            </a:endParaRPr>
          </a:p>
          <a:p>
            <a:r>
              <a:rPr lang="de-DE" sz="2000" b="1" dirty="0" smtClean="0">
                <a:solidFill>
                  <a:schemeClr val="accent6">
                    <a:lumMod val="75000"/>
                  </a:schemeClr>
                </a:solidFill>
                <a:latin typeface="Calibri"/>
                <a:ea typeface="Calibri"/>
                <a:cs typeface="Times New Roman"/>
              </a:rPr>
              <a:t>http://www.stäudel.de/2014_Traunk.html</a:t>
            </a:r>
          </a:p>
        </p:txBody>
      </p:sp>
      <p:pic>
        <p:nvPicPr>
          <p:cNvPr id="41987" name="Picture 3" descr="C:\Users\neu\Desktop\informationen.jpg"/>
          <p:cNvPicPr>
            <a:picLocks noChangeAspect="1" noChangeArrowheads="1"/>
          </p:cNvPicPr>
          <p:nvPr/>
        </p:nvPicPr>
        <p:blipFill>
          <a:blip r:embed="rId5" cstate="print"/>
          <a:srcRect r="3125"/>
          <a:stretch>
            <a:fillRect/>
          </a:stretch>
        </p:blipFill>
        <p:spPr bwMode="auto">
          <a:xfrm rot="10800000">
            <a:off x="539552" y="4581128"/>
            <a:ext cx="1080120" cy="1534383"/>
          </a:xfrm>
          <a:prstGeom prst="rect">
            <a:avLst/>
          </a:prstGeom>
          <a:noFill/>
        </p:spPr>
      </p:pic>
      <p:sp>
        <p:nvSpPr>
          <p:cNvPr id="11" name="Textfeld 10"/>
          <p:cNvSpPr txBox="1"/>
          <p:nvPr/>
        </p:nvSpPr>
        <p:spPr>
          <a:xfrm>
            <a:off x="1691680" y="4725144"/>
            <a:ext cx="2419252" cy="307777"/>
          </a:xfrm>
          <a:prstGeom prst="rect">
            <a:avLst/>
          </a:prstGeom>
          <a:noFill/>
        </p:spPr>
        <p:txBody>
          <a:bodyPr wrap="none" rtlCol="0">
            <a:spAutoFit/>
          </a:bodyPr>
          <a:lstStyle/>
          <a:p>
            <a:r>
              <a:rPr lang="de-DE" sz="1400" kern="0" dirty="0" err="1" smtClean="0">
                <a:solidFill>
                  <a:schemeClr val="tx2"/>
                </a:solidFill>
                <a:latin typeface="Verdana" pitchFamily="34" charset="0"/>
                <a:ea typeface="Verdana" pitchFamily="34" charset="0"/>
                <a:cs typeface="Verdana" pitchFamily="34" charset="0"/>
              </a:rPr>
              <a:t>Lernbox</a:t>
            </a:r>
            <a:r>
              <a:rPr lang="de-DE" sz="1400" kern="0" dirty="0" smtClean="0">
                <a:solidFill>
                  <a:schemeClr val="tx2"/>
                </a:solidFill>
                <a:latin typeface="Verdana" pitchFamily="34" charset="0"/>
                <a:ea typeface="Verdana" pitchFamily="34" charset="0"/>
                <a:cs typeface="Verdana" pitchFamily="34" charset="0"/>
              </a:rPr>
              <a:t> „Informationen“</a:t>
            </a:r>
            <a:endParaRPr lang="de-DE" sz="1800" kern="0" dirty="0" smtClean="0">
              <a:solidFill>
                <a:schemeClr val="tx2"/>
              </a:solidFill>
              <a:latin typeface="Verdana" pitchFamily="34" charset="0"/>
              <a:ea typeface="Verdana" pitchFamily="34" charset="0"/>
              <a:cs typeface="Verdana" pitchFamily="34" charset="0"/>
            </a:endParaRPr>
          </a:p>
        </p:txBody>
      </p:sp>
      <p:pic>
        <p:nvPicPr>
          <p:cNvPr id="41988" name="Picture 4" descr="C:\Users\neu\Desktop\MWklein.jpg"/>
          <p:cNvPicPr>
            <a:picLocks noChangeAspect="1" noChangeArrowheads="1"/>
          </p:cNvPicPr>
          <p:nvPr/>
        </p:nvPicPr>
        <p:blipFill>
          <a:blip r:embed="rId6" cstate="print"/>
          <a:srcRect/>
          <a:stretch>
            <a:fillRect/>
          </a:stretch>
        </p:blipFill>
        <p:spPr bwMode="auto">
          <a:xfrm>
            <a:off x="1907704" y="5289633"/>
            <a:ext cx="856059" cy="849743"/>
          </a:xfrm>
          <a:prstGeom prst="rect">
            <a:avLst/>
          </a:prstGeom>
          <a:noFill/>
        </p:spPr>
      </p:pic>
      <p:sp>
        <p:nvSpPr>
          <p:cNvPr id="13" name="Textfeld 12"/>
          <p:cNvSpPr txBox="1"/>
          <p:nvPr/>
        </p:nvSpPr>
        <p:spPr>
          <a:xfrm>
            <a:off x="2771800" y="5301208"/>
            <a:ext cx="2105063" cy="523220"/>
          </a:xfrm>
          <a:prstGeom prst="rect">
            <a:avLst/>
          </a:prstGeom>
          <a:noFill/>
        </p:spPr>
        <p:txBody>
          <a:bodyPr wrap="none" rtlCol="0">
            <a:spAutoFit/>
          </a:bodyPr>
          <a:lstStyle/>
          <a:p>
            <a:r>
              <a:rPr lang="de-DE" sz="1400" kern="0" dirty="0" smtClean="0">
                <a:solidFill>
                  <a:schemeClr val="tx2"/>
                </a:solidFill>
                <a:latin typeface="Verdana" pitchFamily="34" charset="0"/>
                <a:ea typeface="Verdana" pitchFamily="34" charset="0"/>
                <a:cs typeface="Verdana" pitchFamily="34" charset="0"/>
              </a:rPr>
              <a:t>Methodenwerkzeuge </a:t>
            </a:r>
            <a:br>
              <a:rPr lang="de-DE" sz="1400" kern="0" dirty="0" smtClean="0">
                <a:solidFill>
                  <a:schemeClr val="tx2"/>
                </a:solidFill>
                <a:latin typeface="Verdana" pitchFamily="34" charset="0"/>
                <a:ea typeface="Verdana" pitchFamily="34" charset="0"/>
                <a:cs typeface="Verdana" pitchFamily="34" charset="0"/>
              </a:rPr>
            </a:br>
            <a:r>
              <a:rPr lang="de-DE" sz="1400" kern="0" dirty="0" smtClean="0">
                <a:solidFill>
                  <a:schemeClr val="tx2"/>
                </a:solidFill>
                <a:latin typeface="Verdana" pitchFamily="34" charset="0"/>
                <a:ea typeface="Verdana" pitchFamily="34" charset="0"/>
                <a:cs typeface="Verdana" pitchFamily="34" charset="0"/>
              </a:rPr>
              <a:t>Chemie (CD)</a:t>
            </a:r>
            <a:endParaRPr lang="de-DE" sz="1800" kern="0" dirty="0" smtClean="0">
              <a:solidFill>
                <a:schemeClr val="tx2"/>
              </a:solidFill>
              <a:latin typeface="Verdana" pitchFamily="34" charset="0"/>
              <a:ea typeface="Verdana" pitchFamily="34" charset="0"/>
              <a:cs typeface="Verdana" pitchFamily="34" charset="0"/>
            </a:endParaRPr>
          </a:p>
        </p:txBody>
      </p:sp>
      <p:pic>
        <p:nvPicPr>
          <p:cNvPr id="41989" name="Picture 5" descr="C:\Users\neu\Desktop\DFU.jpg"/>
          <p:cNvPicPr>
            <a:picLocks noChangeAspect="1" noChangeArrowheads="1"/>
          </p:cNvPicPr>
          <p:nvPr/>
        </p:nvPicPr>
        <p:blipFill>
          <a:blip r:embed="rId7" cstate="print"/>
          <a:srcRect/>
          <a:stretch>
            <a:fillRect/>
          </a:stretch>
        </p:blipFill>
        <p:spPr bwMode="auto">
          <a:xfrm>
            <a:off x="6228184" y="5229200"/>
            <a:ext cx="855098" cy="1209055"/>
          </a:xfrm>
          <a:prstGeom prst="rect">
            <a:avLst/>
          </a:prstGeom>
          <a:noFill/>
        </p:spPr>
      </p:pic>
      <p:sp>
        <p:nvSpPr>
          <p:cNvPr id="15" name="Textfeld 14"/>
          <p:cNvSpPr txBox="1"/>
          <p:nvPr/>
        </p:nvSpPr>
        <p:spPr>
          <a:xfrm>
            <a:off x="4263001" y="5733256"/>
            <a:ext cx="1866217" cy="523220"/>
          </a:xfrm>
          <a:prstGeom prst="rect">
            <a:avLst/>
          </a:prstGeom>
          <a:noFill/>
        </p:spPr>
        <p:txBody>
          <a:bodyPr wrap="none" rtlCol="0">
            <a:spAutoFit/>
          </a:bodyPr>
          <a:lstStyle/>
          <a:p>
            <a:pPr algn="r"/>
            <a:r>
              <a:rPr lang="de-DE" sz="1400" kern="0" dirty="0" smtClean="0">
                <a:solidFill>
                  <a:schemeClr val="tx2"/>
                </a:solidFill>
                <a:latin typeface="Verdana" pitchFamily="34" charset="0"/>
                <a:ea typeface="Verdana" pitchFamily="34" charset="0"/>
                <a:cs typeface="Verdana" pitchFamily="34" charset="0"/>
              </a:rPr>
              <a:t>DFU-Arbeitsblätter</a:t>
            </a:r>
            <a:br>
              <a:rPr lang="de-DE" sz="1400" kern="0" dirty="0" smtClean="0">
                <a:solidFill>
                  <a:schemeClr val="tx2"/>
                </a:solidFill>
                <a:latin typeface="Verdana" pitchFamily="34" charset="0"/>
                <a:ea typeface="Verdana" pitchFamily="34" charset="0"/>
                <a:cs typeface="Verdana" pitchFamily="34" charset="0"/>
              </a:rPr>
            </a:br>
            <a:r>
              <a:rPr lang="de-DE" sz="1400" kern="0" dirty="0" smtClean="0">
                <a:solidFill>
                  <a:schemeClr val="tx2"/>
                </a:solidFill>
                <a:latin typeface="Verdana" pitchFamily="34" charset="0"/>
                <a:ea typeface="Verdana" pitchFamily="34" charset="0"/>
                <a:cs typeface="Verdana" pitchFamily="34" charset="0"/>
              </a:rPr>
              <a:t>„</a:t>
            </a:r>
            <a:r>
              <a:rPr lang="de-DE" sz="1400" kern="0" dirty="0" err="1" smtClean="0">
                <a:solidFill>
                  <a:schemeClr val="tx2"/>
                </a:solidFill>
                <a:latin typeface="Verdana" pitchFamily="34" charset="0"/>
                <a:ea typeface="Verdana" pitchFamily="34" charset="0"/>
                <a:cs typeface="Verdana" pitchFamily="34" charset="0"/>
              </a:rPr>
              <a:t>Experimento</a:t>
            </a:r>
            <a:r>
              <a:rPr lang="de-DE" sz="1400" kern="0" dirty="0" smtClean="0">
                <a:solidFill>
                  <a:schemeClr val="tx2"/>
                </a:solidFill>
                <a:latin typeface="Verdana" pitchFamily="34" charset="0"/>
                <a:ea typeface="Verdana" pitchFamily="34" charset="0"/>
                <a:cs typeface="Verdana" pitchFamily="34" charset="0"/>
              </a:rPr>
              <a:t>“</a:t>
            </a:r>
            <a:endParaRPr lang="de-DE" sz="1800" kern="0" dirty="0" smtClean="0">
              <a:solidFill>
                <a:schemeClr val="tx2"/>
              </a:solidFill>
              <a:latin typeface="Verdana" pitchFamily="34" charset="0"/>
              <a:ea typeface="Verdana" pitchFamily="34" charset="0"/>
              <a:cs typeface="Verdana" pitchFamily="34" charset="0"/>
            </a:endParaRPr>
          </a:p>
        </p:txBody>
      </p:sp>
      <p:sp>
        <p:nvSpPr>
          <p:cNvPr id="16" name="Rechteck 15"/>
          <p:cNvSpPr/>
          <p:nvPr/>
        </p:nvSpPr>
        <p:spPr>
          <a:xfrm>
            <a:off x="323528" y="4005064"/>
            <a:ext cx="8496944" cy="252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85800" y="548680"/>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1. Problem</a:t>
            </a:r>
            <a:endParaRPr lang="de-DE" dirty="0">
              <a:latin typeface="Verdana" pitchFamily="34" charset="0"/>
              <a:ea typeface="Verdana" pitchFamily="34" charset="0"/>
              <a:cs typeface="Verdana"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827584" y="1412776"/>
            <a:ext cx="2109492" cy="2082924"/>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t="8951"/>
          <a:stretch>
            <a:fillRect/>
          </a:stretch>
        </p:blipFill>
        <p:spPr bwMode="auto">
          <a:xfrm>
            <a:off x="899592" y="3789040"/>
            <a:ext cx="6838950" cy="1916609"/>
          </a:xfrm>
          <a:prstGeom prst="rect">
            <a:avLst/>
          </a:prstGeom>
          <a:noFill/>
          <a:ln w="9525">
            <a:noFill/>
            <a:miter lim="800000"/>
            <a:headEnd/>
            <a:tailEnd/>
          </a:ln>
        </p:spPr>
      </p:pic>
      <p:sp>
        <p:nvSpPr>
          <p:cNvPr id="12" name="Geschweifte Klammer rechts 11"/>
          <p:cNvSpPr/>
          <p:nvPr/>
        </p:nvSpPr>
        <p:spPr>
          <a:xfrm>
            <a:off x="7956376" y="4729913"/>
            <a:ext cx="360040" cy="1224136"/>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12"/>
          <p:cNvSpPr txBox="1"/>
          <p:nvPr/>
        </p:nvSpPr>
        <p:spPr>
          <a:xfrm rot="16200000">
            <a:off x="7885883" y="5304463"/>
            <a:ext cx="1651414" cy="646331"/>
          </a:xfrm>
          <a:prstGeom prst="rect">
            <a:avLst/>
          </a:prstGeom>
          <a:noFill/>
        </p:spPr>
        <p:txBody>
          <a:bodyPr wrap="none" rtlCol="0">
            <a:spAutoFit/>
          </a:bodyPr>
          <a:lstStyle/>
          <a:p>
            <a:pPr algn="ctr"/>
            <a:r>
              <a:rPr lang="de-DE" sz="1800" dirty="0" smtClean="0">
                <a:latin typeface="Verdana" pitchFamily="34" charset="0"/>
                <a:ea typeface="Verdana" pitchFamily="34" charset="0"/>
                <a:cs typeface="Verdana" pitchFamily="34" charset="0"/>
              </a:rPr>
              <a:t>OECD-</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Durchschnitt</a:t>
            </a:r>
            <a:endParaRPr lang="de-DE" sz="1800" dirty="0">
              <a:latin typeface="Verdana" pitchFamily="34" charset="0"/>
              <a:ea typeface="Verdana" pitchFamily="34" charset="0"/>
              <a:cs typeface="Verdana" pitchFamily="34" charset="0"/>
            </a:endParaRPr>
          </a:p>
        </p:txBody>
      </p:sp>
      <p:sp>
        <p:nvSpPr>
          <p:cNvPr id="14" name="Geschweifte Klammer rechts 13"/>
          <p:cNvSpPr/>
          <p:nvPr/>
        </p:nvSpPr>
        <p:spPr>
          <a:xfrm>
            <a:off x="7956376" y="2780928"/>
            <a:ext cx="360040" cy="1944216"/>
          </a:xfrm>
          <a:prstGeom prst="rightBrace">
            <a:avLst>
              <a:gd name="adj1" fmla="val 0"/>
              <a:gd name="adj2" fmla="val 50000"/>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Textfeld 14"/>
          <p:cNvSpPr txBox="1"/>
          <p:nvPr/>
        </p:nvSpPr>
        <p:spPr>
          <a:xfrm rot="16200000">
            <a:off x="7887623" y="3576271"/>
            <a:ext cx="1651414" cy="646331"/>
          </a:xfrm>
          <a:prstGeom prst="rect">
            <a:avLst/>
          </a:prstGeom>
          <a:noFill/>
        </p:spPr>
        <p:txBody>
          <a:bodyPr wrap="none" rtlCol="0">
            <a:spAutoFit/>
          </a:bodyPr>
          <a:lstStyle/>
          <a:p>
            <a:pPr algn="ctr"/>
            <a:r>
              <a:rPr lang="de-DE" sz="1800" dirty="0" smtClean="0">
                <a:latin typeface="Verdana" pitchFamily="34" charset="0"/>
                <a:ea typeface="Verdana" pitchFamily="34" charset="0"/>
                <a:cs typeface="Verdana" pitchFamily="34" charset="0"/>
              </a:rPr>
              <a:t> über OECD-</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Durchschnitt</a:t>
            </a:r>
            <a:endParaRPr lang="de-DE" sz="1800" dirty="0">
              <a:latin typeface="Verdana" pitchFamily="34" charset="0"/>
              <a:ea typeface="Verdana" pitchFamily="34" charset="0"/>
              <a:cs typeface="Verdana" pitchFamily="34" charset="0"/>
            </a:endParaRPr>
          </a:p>
        </p:txBody>
      </p:sp>
      <p:sp>
        <p:nvSpPr>
          <p:cNvPr id="16" name="Rechteck 15"/>
          <p:cNvSpPr/>
          <p:nvPr/>
        </p:nvSpPr>
        <p:spPr>
          <a:xfrm>
            <a:off x="7956376" y="2708920"/>
            <a:ext cx="28803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17"/>
          <p:cNvCxnSpPr/>
          <p:nvPr/>
        </p:nvCxnSpPr>
        <p:spPr>
          <a:xfrm>
            <a:off x="8122164" y="2564904"/>
            <a:ext cx="0" cy="86409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1763688" y="5970766"/>
            <a:ext cx="5618461" cy="338554"/>
          </a:xfrm>
          <a:prstGeom prst="rect">
            <a:avLst/>
          </a:prstGeom>
          <a:solidFill>
            <a:srgbClr val="AEE3EA"/>
          </a:solidFill>
        </p:spPr>
        <p:txBody>
          <a:bodyPr wrap="none" rtlCol="0">
            <a:spAutoFit/>
          </a:bodyPr>
          <a:lstStyle/>
          <a:p>
            <a:r>
              <a:rPr lang="de-DE" sz="1600" dirty="0" smtClean="0">
                <a:latin typeface="Calibri" pitchFamily="34" charset="0"/>
              </a:rPr>
              <a:t>Österreich     490    100                       unterhalb OECD-Durchschnitt</a:t>
            </a:r>
            <a:endParaRPr lang="de-DE" dirty="0">
              <a:latin typeface="Calibri" pitchFamily="34" charset="0"/>
            </a:endParaRPr>
          </a:p>
        </p:txBody>
      </p:sp>
      <p:sp>
        <p:nvSpPr>
          <p:cNvPr id="20" name="Textfeld 19"/>
          <p:cNvSpPr txBox="1"/>
          <p:nvPr/>
        </p:nvSpPr>
        <p:spPr>
          <a:xfrm>
            <a:off x="641162" y="1673985"/>
            <a:ext cx="7963286" cy="2375211"/>
          </a:xfrm>
          <a:prstGeom prst="rect">
            <a:avLst/>
          </a:prstGeom>
          <a:solidFill>
            <a:srgbClr val="AEE3EA"/>
          </a:solidFill>
          <a:ln w="47625">
            <a:solidFill>
              <a:schemeClr val="accent1">
                <a:lumMod val="75000"/>
              </a:schemeClr>
            </a:solidFill>
          </a:ln>
          <a:effectLst>
            <a:outerShdw blurRad="381000" dist="38100" dir="2700000" sx="102000" sy="102000" algn="tl" rotWithShape="0">
              <a:prstClr val="black">
                <a:alpha val="40000"/>
              </a:prstClr>
            </a:outerShdw>
          </a:effectLst>
        </p:spPr>
        <p:txBody>
          <a:bodyPr wrap="square" lIns="324000" tIns="216000" rIns="324000" bIns="216000" rtlCol="0">
            <a:spAutoFit/>
          </a:bodyPr>
          <a:lstStyle/>
          <a:p>
            <a:r>
              <a:rPr lang="de-DE" sz="1800" dirty="0" smtClean="0">
                <a:latin typeface="Calibri" pitchFamily="34" charset="0"/>
              </a:rPr>
              <a:t>Etwa 1/5 der Schülerinnen und Schüler wurden im Bereich Lesekompetenz den Anforderungen des Grundkompetenzniveaus, d.h. Kompetenzstufe 2, nicht gerecht. Diese Schülerinnen und Schüler können in einem Text über ein vertrautes Thema bestenfalls das Hauptthema oder die Absicht des Autors erkennen und einen einfachen Zusammenhang zwischen Text-Informationen und Alltagserfahrungen herstellen. </a:t>
            </a:r>
            <a:br>
              <a:rPr lang="de-DE" sz="1800" dirty="0" smtClean="0">
                <a:latin typeface="Calibri" pitchFamily="34" charset="0"/>
              </a:rPr>
            </a:br>
            <a:r>
              <a:rPr lang="de-DE" sz="1800" dirty="0" smtClean="0">
                <a:latin typeface="Calibri" pitchFamily="34" charset="0"/>
              </a:rPr>
              <a:t>Der Anteil dieser Schülerentspricht dem OECD-Durchschnitt.</a:t>
            </a:r>
            <a:endParaRPr lang="de-DE" sz="1800"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3"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4" name="Titel 7"/>
          <p:cNvSpPr txBox="1">
            <a:spLocks/>
          </p:cNvSpPr>
          <p:nvPr/>
        </p:nvSpPr>
        <p:spPr bwMode="auto">
          <a:xfrm>
            <a:off x="685800" y="548680"/>
            <a:ext cx="7772400" cy="1203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ts val="2000"/>
              </a:lnSpc>
              <a:spcBef>
                <a:spcPct val="0"/>
              </a:spcBef>
              <a:spcAft>
                <a:spcPct val="0"/>
              </a:spcAft>
              <a:buClrTx/>
              <a:buSzTx/>
              <a:buFontTx/>
              <a:buNone/>
              <a:tabLst/>
              <a:defRPr/>
            </a:pPr>
            <a:r>
              <a:rPr kumimoji="0" lang="de-DE" sz="36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2.</a:t>
            </a:r>
            <a:r>
              <a:rPr kumimoji="0" lang="de-DE" sz="3600" b="0" i="0" u="none" strike="noStrike" kern="0" cap="none" spc="0" normalizeH="0" noProof="0" dirty="0" smtClean="0">
                <a:ln>
                  <a:noFill/>
                </a:ln>
                <a:solidFill>
                  <a:schemeClr val="tx2"/>
                </a:solidFill>
                <a:effectLst/>
                <a:uLnTx/>
                <a:uFillTx/>
                <a:latin typeface="Verdana" pitchFamily="34" charset="0"/>
                <a:ea typeface="Verdana" pitchFamily="34" charset="0"/>
                <a:cs typeface="Verdana" pitchFamily="34" charset="0"/>
              </a:rPr>
              <a:t> Problem</a:t>
            </a:r>
            <a:endParaRPr kumimoji="0" lang="de-DE" sz="4400" b="0" i="0" u="none" strike="noStrike" kern="0" cap="none" spc="0" normalizeH="0" baseline="0" noProof="0" dirty="0">
              <a:ln>
                <a:noFill/>
              </a:ln>
              <a:solidFill>
                <a:schemeClr val="tx2"/>
              </a:solidFill>
              <a:effectLst/>
              <a:uLnTx/>
              <a:uFillTx/>
              <a:latin typeface="Verdana" pitchFamily="34" charset="0"/>
              <a:ea typeface="Verdana" pitchFamily="34" charset="0"/>
              <a:cs typeface="Verdana"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539552" y="1438994"/>
            <a:ext cx="7486650" cy="5086350"/>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6854996" y="260648"/>
            <a:ext cx="2109492" cy="2082924"/>
          </a:xfrm>
          <a:prstGeom prst="rect">
            <a:avLst/>
          </a:prstGeom>
          <a:noFill/>
          <a:ln w="9525">
            <a:noFill/>
            <a:miter lim="800000"/>
            <a:headEnd/>
            <a:tailEnd/>
          </a:ln>
        </p:spPr>
      </p:pic>
      <p:sp>
        <p:nvSpPr>
          <p:cNvPr id="6" name="Textfeld 5"/>
          <p:cNvSpPr txBox="1"/>
          <p:nvPr/>
        </p:nvSpPr>
        <p:spPr>
          <a:xfrm>
            <a:off x="611560" y="2492896"/>
            <a:ext cx="7963286" cy="2098212"/>
          </a:xfrm>
          <a:prstGeom prst="rect">
            <a:avLst/>
          </a:prstGeom>
          <a:solidFill>
            <a:srgbClr val="AEE3EA"/>
          </a:solidFill>
          <a:ln w="47625">
            <a:solidFill>
              <a:schemeClr val="accent1">
                <a:lumMod val="75000"/>
              </a:schemeClr>
            </a:solidFill>
          </a:ln>
          <a:effectLst>
            <a:outerShdw blurRad="381000" dist="38100" dir="2700000" sx="102000" sy="102000" algn="tl" rotWithShape="0">
              <a:prstClr val="black">
                <a:alpha val="40000"/>
              </a:prstClr>
            </a:outerShdw>
          </a:effectLst>
        </p:spPr>
        <p:txBody>
          <a:bodyPr wrap="square" lIns="324000" tIns="216000" rIns="324000" bIns="216000" rtlCol="0">
            <a:spAutoFit/>
          </a:bodyPr>
          <a:lstStyle/>
          <a:p>
            <a:r>
              <a:rPr lang="de-DE" sz="1800" dirty="0" smtClean="0">
                <a:latin typeface="Calibri" pitchFamily="34" charset="0"/>
              </a:rPr>
              <a:t>Für Österreich:</a:t>
            </a:r>
          </a:p>
          <a:p>
            <a:r>
              <a:rPr lang="de-DE" sz="1800" dirty="0" smtClean="0">
                <a:latin typeface="Calibri" pitchFamily="34" charset="0"/>
              </a:rPr>
              <a:t>Die Mädchen erzielten im Bereich Lesekompetenz durchschnittlich 37 Punkte mehr als die Jungen, womit der geschlechtsspezifische Leistungsunterschied dem Durchschnitt der OECD-Länder entsprach. Der geschlechtsspezifische Leistungsunterschied im Bereich Lesekompetenz ist seit dem Jahr 2000 unverändert geblieben.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735013" y="115888"/>
            <a:ext cx="8229600" cy="1143000"/>
          </a:xfrm>
        </p:spPr>
        <p:txBody>
          <a:bodyPr/>
          <a:lstStyle/>
          <a:p>
            <a:pPr eaLnBrk="1" hangingPunct="1"/>
            <a:r>
              <a:rPr lang="de-DE" sz="2800" dirty="0" smtClean="0">
                <a:latin typeface="Verdana" pitchFamily="34" charset="0"/>
                <a:ea typeface="Verdana" pitchFamily="34" charset="0"/>
                <a:cs typeface="Verdana" pitchFamily="34" charset="0"/>
              </a:rPr>
              <a:t>Bereichsspezifische Lesefähigkeit</a:t>
            </a:r>
          </a:p>
        </p:txBody>
      </p:sp>
      <p:sp>
        <p:nvSpPr>
          <p:cNvPr id="3" name="Inhaltsplatzhalter 2"/>
          <p:cNvSpPr>
            <a:spLocks noGrp="1"/>
          </p:cNvSpPr>
          <p:nvPr>
            <p:ph idx="1"/>
          </p:nvPr>
        </p:nvSpPr>
        <p:spPr>
          <a:xfrm>
            <a:off x="1979712" y="1628800"/>
            <a:ext cx="5043487" cy="4759325"/>
          </a:xfrm>
        </p:spPr>
        <p:txBody>
          <a:bodyPr/>
          <a:lstStyle/>
          <a:p>
            <a:pPr eaLnBrk="1" hangingPunct="1"/>
            <a:r>
              <a:rPr lang="de-DE" sz="2000" dirty="0" smtClean="0">
                <a:latin typeface="Verdana" pitchFamily="34" charset="0"/>
                <a:ea typeface="Verdana" pitchFamily="34" charset="0"/>
                <a:cs typeface="Verdana" pitchFamily="34" charset="0"/>
              </a:rPr>
              <a:t>ist eine Aufgabe für die gesamte naturwissenschaftliche Fachschaft</a:t>
            </a:r>
          </a:p>
          <a:p>
            <a:pPr eaLnBrk="1" hangingPunct="1"/>
            <a:r>
              <a:rPr lang="de-DE" sz="2000" dirty="0" smtClean="0">
                <a:latin typeface="Verdana" pitchFamily="34" charset="0"/>
                <a:ea typeface="Verdana" pitchFamily="34" charset="0"/>
                <a:cs typeface="Verdana" pitchFamily="34" charset="0"/>
              </a:rPr>
              <a:t>muss systematisch entwickelt werden</a:t>
            </a:r>
          </a:p>
        </p:txBody>
      </p:sp>
      <p:pic>
        <p:nvPicPr>
          <p:cNvPr id="12" name="Picture 4"/>
          <p:cNvPicPr>
            <a:picLocks noChangeAspect="1" noChangeArrowheads="1"/>
          </p:cNvPicPr>
          <p:nvPr/>
        </p:nvPicPr>
        <p:blipFill>
          <a:blip r:embed="rId3" cstate="print"/>
          <a:srcRect/>
          <a:stretch>
            <a:fillRect/>
          </a:stretch>
        </p:blipFill>
        <p:spPr bwMode="auto">
          <a:xfrm>
            <a:off x="1525588" y="1055688"/>
            <a:ext cx="6097587" cy="5140325"/>
          </a:xfrm>
          <a:prstGeom prst="rect">
            <a:avLst/>
          </a:prstGeom>
          <a:noFill/>
          <a:ln w="9525">
            <a:noFill/>
            <a:miter lim="800000"/>
            <a:headEnd/>
            <a:tailEnd/>
          </a:ln>
          <a:effectLst>
            <a:outerShdw blurRad="342900" sx="113000" sy="113000" algn="ctr" rotWithShape="0">
              <a:prstClr val="black">
                <a:alpha val="40000"/>
              </a:prstClr>
            </a:outerShdw>
          </a:effectLst>
        </p:spPr>
      </p:pic>
      <p:sp>
        <p:nvSpPr>
          <p:cNvPr id="13" name="Oval 5"/>
          <p:cNvSpPr>
            <a:spLocks noChangeArrowheads="1"/>
          </p:cNvSpPr>
          <p:nvPr/>
        </p:nvSpPr>
        <p:spPr bwMode="auto">
          <a:xfrm>
            <a:off x="4419600" y="2743200"/>
            <a:ext cx="381000" cy="381000"/>
          </a:xfrm>
          <a:prstGeom prst="ellipse">
            <a:avLst/>
          </a:prstGeom>
          <a:noFill/>
          <a:ln w="38100">
            <a:solidFill>
              <a:srgbClr val="FF0000"/>
            </a:solidFill>
            <a:round/>
            <a:headEnd/>
            <a:tailEnd/>
          </a:ln>
        </p:spPr>
        <p:txBody>
          <a:bodyPr wrap="none" anchor="ctr"/>
          <a:lstStyle/>
          <a:p>
            <a:endParaRPr lang="de-DE"/>
          </a:p>
        </p:txBody>
      </p:sp>
      <p:sp>
        <p:nvSpPr>
          <p:cNvPr id="14" name="Oval 6"/>
          <p:cNvSpPr>
            <a:spLocks noChangeArrowheads="1"/>
          </p:cNvSpPr>
          <p:nvPr/>
        </p:nvSpPr>
        <p:spPr bwMode="auto">
          <a:xfrm>
            <a:off x="2635250" y="4314825"/>
            <a:ext cx="381000" cy="381000"/>
          </a:xfrm>
          <a:prstGeom prst="ellipse">
            <a:avLst/>
          </a:prstGeom>
          <a:noFill/>
          <a:ln w="38100">
            <a:solidFill>
              <a:srgbClr val="FF0000"/>
            </a:solidFill>
            <a:round/>
            <a:headEnd/>
            <a:tailEnd/>
          </a:ln>
        </p:spPr>
        <p:txBody>
          <a:bodyPr wrap="none" anchor="ctr"/>
          <a:lstStyle/>
          <a:p>
            <a:endParaRPr lang="de-DE"/>
          </a:p>
        </p:txBody>
      </p:sp>
      <p:sp>
        <p:nvSpPr>
          <p:cNvPr id="15" name="Oval 7"/>
          <p:cNvSpPr>
            <a:spLocks noChangeArrowheads="1"/>
          </p:cNvSpPr>
          <p:nvPr/>
        </p:nvSpPr>
        <p:spPr bwMode="auto">
          <a:xfrm>
            <a:off x="4876800" y="4162425"/>
            <a:ext cx="381000" cy="381000"/>
          </a:xfrm>
          <a:prstGeom prst="ellipse">
            <a:avLst/>
          </a:prstGeom>
          <a:noFill/>
          <a:ln w="38100">
            <a:solidFill>
              <a:srgbClr val="FF0000"/>
            </a:solidFill>
            <a:round/>
            <a:headEnd/>
            <a:tailEnd/>
          </a:ln>
        </p:spPr>
        <p:txBody>
          <a:bodyPr wrap="none" anchor="ctr"/>
          <a:lstStyle/>
          <a:p>
            <a:endParaRPr lang="de-DE"/>
          </a:p>
        </p:txBody>
      </p:sp>
      <p:sp>
        <p:nvSpPr>
          <p:cNvPr id="16" name="Line 8"/>
          <p:cNvSpPr>
            <a:spLocks noChangeShapeType="1"/>
          </p:cNvSpPr>
          <p:nvPr/>
        </p:nvSpPr>
        <p:spPr bwMode="auto">
          <a:xfrm>
            <a:off x="2590800" y="3048000"/>
            <a:ext cx="4038600" cy="0"/>
          </a:xfrm>
          <a:prstGeom prst="line">
            <a:avLst/>
          </a:prstGeom>
          <a:noFill/>
          <a:ln w="38100">
            <a:solidFill>
              <a:srgbClr val="FF0000"/>
            </a:solidFill>
            <a:round/>
            <a:headEnd/>
            <a:tailEnd/>
          </a:ln>
        </p:spPr>
        <p:txBody>
          <a:bodyPr/>
          <a:lstStyle/>
          <a:p>
            <a:endParaRPr lang="de-DE"/>
          </a:p>
        </p:txBody>
      </p:sp>
      <p:sp>
        <p:nvSpPr>
          <p:cNvPr id="17" name="Line 9"/>
          <p:cNvSpPr>
            <a:spLocks noChangeShapeType="1"/>
          </p:cNvSpPr>
          <p:nvPr/>
        </p:nvSpPr>
        <p:spPr bwMode="auto">
          <a:xfrm flipV="1">
            <a:off x="3352800" y="3048000"/>
            <a:ext cx="3276600" cy="2362200"/>
          </a:xfrm>
          <a:prstGeom prst="line">
            <a:avLst/>
          </a:prstGeom>
          <a:noFill/>
          <a:ln w="38100">
            <a:solidFill>
              <a:srgbClr val="FF0000"/>
            </a:solidFill>
            <a:round/>
            <a:headEnd/>
            <a:tailEnd/>
          </a:ln>
        </p:spPr>
        <p:txBody>
          <a:bodyPr/>
          <a:lstStyle/>
          <a:p>
            <a:endParaRPr lang="de-DE"/>
          </a:p>
        </p:txBody>
      </p:sp>
      <p:sp>
        <p:nvSpPr>
          <p:cNvPr id="18" name="Line 10"/>
          <p:cNvSpPr>
            <a:spLocks noChangeShapeType="1"/>
          </p:cNvSpPr>
          <p:nvPr/>
        </p:nvSpPr>
        <p:spPr bwMode="auto">
          <a:xfrm>
            <a:off x="2590800" y="3048000"/>
            <a:ext cx="762000" cy="2362200"/>
          </a:xfrm>
          <a:prstGeom prst="line">
            <a:avLst/>
          </a:prstGeom>
          <a:noFill/>
          <a:ln w="38100">
            <a:solidFill>
              <a:srgbClr val="FF0000"/>
            </a:solidFill>
            <a:round/>
            <a:headEnd/>
            <a:tailEnd/>
          </a:ln>
        </p:spPr>
        <p:txBody>
          <a:bodyPr/>
          <a:lstStyle/>
          <a:p>
            <a:endParaRPr lang="de-DE"/>
          </a:p>
        </p:txBody>
      </p:sp>
      <p:sp>
        <p:nvSpPr>
          <p:cNvPr id="19" name="Oval 11"/>
          <p:cNvSpPr>
            <a:spLocks noChangeArrowheads="1"/>
          </p:cNvSpPr>
          <p:nvPr/>
        </p:nvSpPr>
        <p:spPr bwMode="auto">
          <a:xfrm>
            <a:off x="3962400" y="1295400"/>
            <a:ext cx="1219200" cy="381000"/>
          </a:xfrm>
          <a:prstGeom prst="ellipse">
            <a:avLst/>
          </a:prstGeom>
          <a:noFill/>
          <a:ln w="38100">
            <a:solidFill>
              <a:srgbClr val="000080"/>
            </a:solidFill>
            <a:round/>
            <a:headEnd/>
            <a:tailEnd/>
          </a:ln>
        </p:spPr>
        <p:txBody>
          <a:bodyPr wrap="none" anchor="ctr"/>
          <a:lstStyle/>
          <a:p>
            <a:endParaRPr lang="de-DE"/>
          </a:p>
        </p:txBody>
      </p:sp>
      <p:sp>
        <p:nvSpPr>
          <p:cNvPr id="20" name="Oval 12"/>
          <p:cNvSpPr>
            <a:spLocks noChangeArrowheads="1"/>
          </p:cNvSpPr>
          <p:nvPr/>
        </p:nvSpPr>
        <p:spPr bwMode="auto">
          <a:xfrm>
            <a:off x="5257800" y="5638800"/>
            <a:ext cx="1219200" cy="381000"/>
          </a:xfrm>
          <a:prstGeom prst="ellipse">
            <a:avLst/>
          </a:prstGeom>
          <a:noFill/>
          <a:ln w="38100">
            <a:solidFill>
              <a:srgbClr val="000080"/>
            </a:solidFill>
            <a:round/>
            <a:headEnd/>
            <a:tailEnd/>
          </a:ln>
        </p:spPr>
        <p:txBody>
          <a:bodyPr wrap="none" anchor="ctr"/>
          <a:lstStyle/>
          <a:p>
            <a:endParaRPr lang="de-DE"/>
          </a:p>
        </p:txBody>
      </p:sp>
      <p:pic>
        <p:nvPicPr>
          <p:cNvPr id="21"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2"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out)">
                                      <p:cBhvr>
                                        <p:cTn id="29" dur="500"/>
                                        <p:tgtEl>
                                          <p:spTgt spid="19"/>
                                        </p:tgtEl>
                                      </p:cBhvr>
                                    </p:animEffect>
                                  </p:childTnLst>
                                </p:cTn>
                              </p:par>
                              <p:par>
                                <p:cTn id="30" presetID="4" presetClass="entr" presetSubtype="32"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ou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komm nach leisen.jpg"/>
          <p:cNvPicPr/>
          <p:nvPr/>
        </p:nvPicPr>
        <p:blipFill>
          <a:blip r:embed="rId3" cstate="print"/>
          <a:srcRect t="13462" b="10714"/>
          <a:stretch>
            <a:fillRect/>
          </a:stretch>
        </p:blipFill>
        <p:spPr>
          <a:xfrm>
            <a:off x="3282626" y="3409897"/>
            <a:ext cx="5609854" cy="3187455"/>
          </a:xfrm>
          <a:prstGeom prst="rect">
            <a:avLst/>
          </a:prstGeom>
        </p:spPr>
      </p:pic>
      <p:sp>
        <p:nvSpPr>
          <p:cNvPr id="26626" name="Titel 1"/>
          <p:cNvSpPr>
            <a:spLocks noGrp="1"/>
          </p:cNvSpPr>
          <p:nvPr>
            <p:ph type="title"/>
          </p:nvPr>
        </p:nvSpPr>
        <p:spPr>
          <a:xfrm>
            <a:off x="735013" y="115888"/>
            <a:ext cx="8229600" cy="1143000"/>
          </a:xfrm>
        </p:spPr>
        <p:txBody>
          <a:bodyPr/>
          <a:lstStyle/>
          <a:p>
            <a:pPr eaLnBrk="1" hangingPunct="1"/>
            <a:r>
              <a:rPr lang="de-DE" sz="2800" dirty="0" smtClean="0">
                <a:latin typeface="Verdana" pitchFamily="34" charset="0"/>
                <a:ea typeface="Verdana" pitchFamily="34" charset="0"/>
                <a:cs typeface="Verdana" pitchFamily="34" charset="0"/>
              </a:rPr>
              <a:t>Bereichsspezifische Lesefähigkeit</a:t>
            </a:r>
          </a:p>
        </p:txBody>
      </p:sp>
      <p:sp>
        <p:nvSpPr>
          <p:cNvPr id="3" name="Inhaltsplatzhalter 2"/>
          <p:cNvSpPr>
            <a:spLocks noGrp="1"/>
          </p:cNvSpPr>
          <p:nvPr>
            <p:ph idx="1"/>
          </p:nvPr>
        </p:nvSpPr>
        <p:spPr>
          <a:xfrm>
            <a:off x="179512" y="1268760"/>
            <a:ext cx="6120680" cy="3096344"/>
          </a:xfrm>
        </p:spPr>
        <p:txBody>
          <a:bodyPr/>
          <a:lstStyle/>
          <a:p>
            <a:pPr eaLnBrk="1" hangingPunct="1">
              <a:buNone/>
            </a:pPr>
            <a:r>
              <a:rPr lang="de-DE" sz="2000" dirty="0" smtClean="0">
                <a:latin typeface="Verdana" pitchFamily="34" charset="0"/>
                <a:ea typeface="Verdana" pitchFamily="34" charset="0"/>
                <a:cs typeface="Verdana" pitchFamily="34" charset="0"/>
              </a:rPr>
              <a:t>	betrifft neben Sach- und Fach-Texten mit charakteristischer Struktur … auch</a:t>
            </a:r>
          </a:p>
          <a:p>
            <a:pPr eaLnBrk="1" hangingPunct="1">
              <a:buNone/>
            </a:pPr>
            <a:r>
              <a:rPr lang="de-DE" sz="2000" dirty="0" smtClean="0">
                <a:latin typeface="Verdana" pitchFamily="34" charset="0"/>
                <a:ea typeface="Verdana" pitchFamily="34" charset="0"/>
                <a:cs typeface="Verdana" pitchFamily="34" charset="0"/>
              </a:rPr>
              <a:t>	* Abbildungen/Fotos</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Skizzen</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Formeln (</a:t>
            </a:r>
            <a:r>
              <a:rPr lang="de-DE" sz="2000" dirty="0" err="1" smtClean="0">
                <a:latin typeface="Verdana" pitchFamily="34" charset="0"/>
                <a:ea typeface="Verdana" pitchFamily="34" charset="0"/>
                <a:cs typeface="Verdana" pitchFamily="34" charset="0"/>
              </a:rPr>
              <a:t>mathemat</a:t>
            </a:r>
            <a:r>
              <a:rPr lang="de-DE" sz="2000" dirty="0" smtClean="0">
                <a:latin typeface="Verdana" pitchFamily="34" charset="0"/>
                <a:ea typeface="Verdana" pitchFamily="34" charset="0"/>
                <a:cs typeface="Verdana" pitchFamily="34" charset="0"/>
              </a:rPr>
              <a:t>. / chemische)</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modellhafte Darstellungen</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und im Kern die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Bedeutung von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Begriffen</a:t>
            </a:r>
          </a:p>
        </p:txBody>
      </p:sp>
      <p:pic>
        <p:nvPicPr>
          <p:cNvPr id="21"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2"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7" name="Textfeld 6"/>
          <p:cNvSpPr txBox="1"/>
          <p:nvPr/>
        </p:nvSpPr>
        <p:spPr>
          <a:xfrm>
            <a:off x="683568" y="5013176"/>
            <a:ext cx="2140971" cy="707886"/>
          </a:xfrm>
          <a:prstGeom prst="rect">
            <a:avLst/>
          </a:prstGeom>
          <a:solidFill>
            <a:schemeClr val="bg1">
              <a:lumMod val="95000"/>
            </a:schemeClr>
          </a:solidFill>
        </p:spPr>
        <p:txBody>
          <a:bodyPr wrap="none" rtlCol="0">
            <a:spAutoFit/>
          </a:bodyPr>
          <a:lstStyle/>
          <a:p>
            <a:r>
              <a:rPr lang="de-DE" sz="2000" i="1" dirty="0" smtClean="0">
                <a:latin typeface="Calibri" pitchFamily="34" charset="0"/>
              </a:rPr>
              <a:t>Auch hierzu im WS</a:t>
            </a:r>
            <a:br>
              <a:rPr lang="de-DE" sz="2000" i="1" dirty="0" smtClean="0">
                <a:latin typeface="Calibri" pitchFamily="34" charset="0"/>
              </a:rPr>
            </a:br>
            <a:r>
              <a:rPr lang="de-DE" sz="2000" i="1" dirty="0" smtClean="0">
                <a:latin typeface="Calibri" pitchFamily="34" charset="0"/>
              </a:rPr>
              <a:t>eine kurze Übung</a:t>
            </a:r>
            <a:endParaRPr lang="de-DE" sz="2000" i="1"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735013" y="115888"/>
            <a:ext cx="8229600" cy="1143000"/>
          </a:xfrm>
        </p:spPr>
        <p:txBody>
          <a:bodyPr/>
          <a:lstStyle/>
          <a:p>
            <a:pPr eaLnBrk="1" hangingPunct="1"/>
            <a:r>
              <a:rPr lang="de-DE" sz="2800" dirty="0" smtClean="0">
                <a:latin typeface="Verdana" pitchFamily="34" charset="0"/>
                <a:ea typeface="Verdana" pitchFamily="34" charset="0"/>
                <a:cs typeface="Verdana" pitchFamily="34" charset="0"/>
              </a:rPr>
              <a:t>Was das Verstehen behindert</a:t>
            </a:r>
          </a:p>
        </p:txBody>
      </p:sp>
      <p:pic>
        <p:nvPicPr>
          <p:cNvPr id="21"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2"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5" name="Rectangle 3"/>
          <p:cNvSpPr txBox="1">
            <a:spLocks noChangeArrowheads="1"/>
          </p:cNvSpPr>
          <p:nvPr/>
        </p:nvSpPr>
        <p:spPr>
          <a:xfrm>
            <a:off x="539552" y="1484784"/>
            <a:ext cx="8280920" cy="4353123"/>
          </a:xfrm>
          <a:prstGeom prst="rect">
            <a:avLst/>
          </a:prstGeom>
        </p:spPr>
        <p:txBody>
          <a:bodyPr/>
          <a:lstStyle/>
          <a:p>
            <a:pPr marL="384175" marR="0" lvl="0" indent="-342900" algn="l" defTabSz="914400" rtl="0" eaLnBrk="0" fontAlgn="base" latinLnBrk="0" hangingPunct="0">
              <a:lnSpc>
                <a:spcPct val="130000"/>
              </a:lnSpc>
              <a:spcBef>
                <a:spcPts val="6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a:t>
            </a:r>
            <a:r>
              <a:rPr kumimoji="0" lang="de-DE" sz="18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Fachsprache als Fremdsprache: bis zu 9 (!) </a:t>
            </a:r>
            <a:r>
              <a:rPr kumimoji="0" lang="de-DE" sz="1800" b="0" i="0" u="none" strike="noStrike" kern="0" cap="none" spc="0" normalizeH="0" noProof="0" dirty="0" smtClean="0">
                <a:ln>
                  <a:noFill/>
                </a:ln>
                <a:solidFill>
                  <a:srgbClr val="080808"/>
                </a:solidFill>
                <a:effectLst/>
                <a:uLnTx/>
                <a:uFillTx/>
                <a:latin typeface="Verdana" pitchFamily="34" charset="0"/>
                <a:ea typeface="+mn-ea"/>
                <a:cs typeface="Times New Roman" pitchFamily="18" charset="0"/>
              </a:rPr>
              <a:t>neue Begriffe pro Stunde, viele davon nur einmal verwendet … </a:t>
            </a:r>
            <a:br>
              <a:rPr kumimoji="0" lang="de-DE" sz="1800" b="0" i="0" u="none" strike="noStrike" kern="0" cap="none" spc="0" normalizeH="0" noProof="0" dirty="0" smtClean="0">
                <a:ln>
                  <a:noFill/>
                </a:ln>
                <a:solidFill>
                  <a:srgbClr val="080808"/>
                </a:solidFill>
                <a:effectLst/>
                <a:uLnTx/>
                <a:uFillTx/>
                <a:latin typeface="Verdana" pitchFamily="34" charset="0"/>
                <a:ea typeface="+mn-ea"/>
                <a:cs typeface="Times New Roman" pitchFamily="18" charset="0"/>
              </a:rPr>
            </a:br>
            <a:r>
              <a:rPr kumimoji="0" lang="de-DE" sz="1800" b="0" i="0" u="none" strike="noStrike" kern="0" cap="none" spc="0" normalizeH="0" noProof="0" dirty="0" smtClean="0">
                <a:ln>
                  <a:noFill/>
                </a:ln>
                <a:solidFill>
                  <a:srgbClr val="080808"/>
                </a:solidFill>
                <a:effectLst/>
                <a:uLnTx/>
                <a:uFillTx/>
                <a:latin typeface="Verdana" pitchFamily="34" charset="0"/>
                <a:ea typeface="+mn-ea"/>
                <a:cs typeface="Times New Roman" pitchFamily="18" charset="0"/>
              </a:rPr>
              <a:t>(ist inzwischen etwas besser)</a:t>
            </a:r>
            <a:endParaRPr kumimoji="0" lang="de-DE" sz="18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600"/>
              </a:spcBef>
              <a:spcAft>
                <a:spcPct val="0"/>
              </a:spcAft>
              <a:buClrTx/>
              <a:buSzTx/>
              <a:buFontTx/>
              <a:buNone/>
              <a:tabLst/>
              <a:defRPr/>
            </a:pPr>
            <a:r>
              <a:rPr kumimoji="0" lang="de-DE" sz="18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	</a:t>
            </a:r>
            <a:r>
              <a:rPr kumimoji="0" lang="de-DE" sz="1800" b="0" i="0" u="none" strike="noStrike" kern="0" cap="none" spc="0" normalizeH="0" baseline="0" noProof="0" dirty="0" err="1" smtClean="0">
                <a:ln>
                  <a:noFill/>
                </a:ln>
                <a:solidFill>
                  <a:srgbClr val="080808"/>
                </a:solidFill>
                <a:effectLst/>
                <a:uLnTx/>
                <a:uFillTx/>
                <a:latin typeface="Verdana" pitchFamily="34" charset="0"/>
                <a:ea typeface="+mn-ea"/>
                <a:cs typeface="Times New Roman" pitchFamily="18" charset="0"/>
              </a:rPr>
              <a:t>Bedeutungs</a:t>
            </a:r>
            <a:r>
              <a:rPr lang="de-DE" sz="1800" kern="0" dirty="0" err="1" smtClean="0">
                <a:solidFill>
                  <a:srgbClr val="080808"/>
                </a:solidFill>
                <a:latin typeface="Verdana" pitchFamily="34" charset="0"/>
                <a:cs typeface="Times New Roman" pitchFamily="18" charset="0"/>
              </a:rPr>
              <a:t>differenz</a:t>
            </a:r>
            <a:r>
              <a:rPr lang="de-DE" sz="1800" kern="0" dirty="0" smtClean="0">
                <a:solidFill>
                  <a:srgbClr val="080808"/>
                </a:solidFill>
                <a:latin typeface="Verdana" pitchFamily="34" charset="0"/>
                <a:cs typeface="Times New Roman" pitchFamily="18" charset="0"/>
              </a:rPr>
              <a:t>  bei Begriffen, die sowohl im Alltag wie als Fachtermini auftauchen, Bsp. „Ladung“</a:t>
            </a:r>
            <a:endParaRPr kumimoji="0" lang="de-DE" sz="18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lvl="0" indent="-342900" eaLnBrk="0" hangingPunct="0">
              <a:lnSpc>
                <a:spcPct val="130000"/>
              </a:lnSpc>
              <a:spcBef>
                <a:spcPts val="600"/>
              </a:spcBef>
              <a:defRPr/>
            </a:pPr>
            <a:r>
              <a:rPr kumimoji="0" lang="de-DE" sz="18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	</a:t>
            </a:r>
            <a:r>
              <a:rPr lang="de-DE" sz="1800" kern="0" dirty="0" smtClean="0">
                <a:solidFill>
                  <a:srgbClr val="080808"/>
                </a:solidFill>
                <a:latin typeface="Verdana" pitchFamily="34" charset="0"/>
                <a:cs typeface="Times New Roman" pitchFamily="18" charset="0"/>
              </a:rPr>
              <a:t>spezielle Syntax: Fachsprache ist i.d.R. unpersönlich, verwendet Konditional-, Final- und Konsekutivkonstruktionen „als bevorzugte Nebensatztypen“ . Nominalphrasen … Passiv- und Passiversatzformen</a:t>
            </a:r>
          </a:p>
          <a:p>
            <a:pPr marL="384175" indent="-342900" eaLnBrk="0" hangingPunct="0">
              <a:lnSpc>
                <a:spcPct val="130000"/>
              </a:lnSpc>
              <a:spcBef>
                <a:spcPts val="600"/>
              </a:spcBef>
              <a:defRPr/>
            </a:pPr>
            <a:r>
              <a:rPr lang="de-DE" sz="1800" kern="0" dirty="0" smtClean="0">
                <a:solidFill>
                  <a:srgbClr val="080808"/>
                </a:solidFill>
                <a:latin typeface="Verdana" pitchFamily="34" charset="0"/>
                <a:cs typeface="Times New Roman" pitchFamily="18" charset="0"/>
              </a:rPr>
              <a:t>  *	Verwendung von Komposita, z.B. „Humusbestandteile“</a:t>
            </a:r>
            <a:endParaRPr kumimoji="0" lang="de-DE" sz="18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indent="-342900" eaLnBrk="0" hangingPunct="0">
              <a:lnSpc>
                <a:spcPct val="130000"/>
              </a:lnSpc>
              <a:spcBef>
                <a:spcPts val="300"/>
              </a:spcBef>
              <a:defRPr/>
            </a:pPr>
            <a:r>
              <a:rPr lang="de-DE" sz="1800" kern="0" dirty="0" smtClean="0">
                <a:solidFill>
                  <a:srgbClr val="080808"/>
                </a:solidFill>
                <a:latin typeface="Verdana" pitchFamily="34" charset="0"/>
                <a:cs typeface="Times New Roman" pitchFamily="18" charset="0"/>
              </a:rPr>
              <a:t> *	Verwendung von Substantivierten Verben, z.B. „das Untersuchen“</a:t>
            </a:r>
            <a:r>
              <a:rPr kumimoji="0" lang="de-DE" sz="18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735013" y="115888"/>
            <a:ext cx="8229600" cy="1143000"/>
          </a:xfrm>
        </p:spPr>
        <p:txBody>
          <a:bodyPr/>
          <a:lstStyle/>
          <a:p>
            <a:pPr eaLnBrk="1" hangingPunct="1"/>
            <a:r>
              <a:rPr lang="de-DE" sz="2800" dirty="0" smtClean="0">
                <a:latin typeface="Verdana" pitchFamily="34" charset="0"/>
                <a:ea typeface="Verdana" pitchFamily="34" charset="0"/>
                <a:cs typeface="Verdana" pitchFamily="34" charset="0"/>
              </a:rPr>
              <a:t>Ansätze zur Problemlösung</a:t>
            </a:r>
          </a:p>
        </p:txBody>
      </p:sp>
      <p:pic>
        <p:nvPicPr>
          <p:cNvPr id="21"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2" name="Fußzeilenplatzhalter 3"/>
          <p:cNvSpPr>
            <a:spLocks noGrp="1"/>
          </p:cNvSpPr>
          <p:nvPr>
            <p:ph type="ftr" sz="quarter" idx="11"/>
          </p:nvPr>
        </p:nvSpPr>
        <p:spPr>
          <a:xfrm>
            <a:off x="1763688" y="6500192"/>
            <a:ext cx="6048672"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1119707" y="1905000"/>
            <a:ext cx="7124701" cy="3540224"/>
          </a:xfrm>
          <a:prstGeom prst="rect">
            <a:avLst/>
          </a:prstGeom>
          <a:noFill/>
          <a:ln w="9525">
            <a:noFill/>
            <a:miter lim="800000"/>
            <a:headEnd/>
            <a:tailEnd/>
          </a:ln>
        </p:spPr>
      </p:pic>
      <p:sp>
        <p:nvSpPr>
          <p:cNvPr id="7" name="Ellipse 6"/>
          <p:cNvSpPr/>
          <p:nvPr/>
        </p:nvSpPr>
        <p:spPr>
          <a:xfrm>
            <a:off x="1259632" y="2924944"/>
            <a:ext cx="3024336" cy="316835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735013" y="115888"/>
            <a:ext cx="8229600" cy="1143000"/>
          </a:xfrm>
        </p:spPr>
        <p:txBody>
          <a:bodyPr/>
          <a:lstStyle/>
          <a:p>
            <a:pPr eaLnBrk="1" hangingPunct="1"/>
            <a:r>
              <a:rPr lang="de-DE" sz="2800" dirty="0" smtClean="0">
                <a:latin typeface="Verdana" pitchFamily="34" charset="0"/>
                <a:ea typeface="Verdana" pitchFamily="34" charset="0"/>
                <a:cs typeface="Verdana" pitchFamily="34" charset="0"/>
              </a:rPr>
              <a:t>Ansätze zur Problemlösung</a:t>
            </a:r>
          </a:p>
        </p:txBody>
      </p:sp>
      <p:pic>
        <p:nvPicPr>
          <p:cNvPr id="21"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2"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6" name="Rechteck 5"/>
          <p:cNvSpPr/>
          <p:nvPr/>
        </p:nvSpPr>
        <p:spPr>
          <a:xfrm>
            <a:off x="1259632" y="1046341"/>
            <a:ext cx="7200800" cy="5262979"/>
          </a:xfrm>
          <a:prstGeom prst="rect">
            <a:avLst/>
          </a:prstGeom>
        </p:spPr>
        <p:txBody>
          <a:bodyPr wrap="square">
            <a:spAutoFit/>
          </a:bodyPr>
          <a:lstStyle/>
          <a:p>
            <a:r>
              <a:rPr lang="de-DE" dirty="0" smtClean="0">
                <a:latin typeface="Calibri" pitchFamily="34" charset="0"/>
              </a:rPr>
              <a:t>Zehn bekannte Lesestrategien</a:t>
            </a:r>
            <a:br>
              <a:rPr lang="de-DE" dirty="0" smtClean="0">
                <a:latin typeface="Calibri" pitchFamily="34" charset="0"/>
              </a:rPr>
            </a:br>
            <a:endParaRPr lang="de-DE" dirty="0" smtClean="0">
              <a:latin typeface="Calibri" pitchFamily="34" charset="0"/>
            </a:endParaRPr>
          </a:p>
          <a:p>
            <a:pPr marL="627063" indent="-627063">
              <a:buFont typeface="Arial" pitchFamily="34" charset="0"/>
              <a:buChar char="•"/>
            </a:pPr>
            <a:r>
              <a:rPr lang="de-DE" dirty="0" smtClean="0">
                <a:latin typeface="Calibri" pitchFamily="34" charset="0"/>
              </a:rPr>
              <a:t>Fragen zum Text beantworten</a:t>
            </a:r>
          </a:p>
          <a:p>
            <a:pPr marL="627063" indent="-627063">
              <a:buFont typeface="Arial" pitchFamily="34" charset="0"/>
              <a:buChar char="•"/>
            </a:pPr>
            <a:r>
              <a:rPr lang="de-DE" dirty="0" smtClean="0">
                <a:latin typeface="Calibri" pitchFamily="34" charset="0"/>
              </a:rPr>
              <a:t>Fragen an den Text stellen</a:t>
            </a:r>
          </a:p>
          <a:p>
            <a:pPr marL="627063" indent="-627063">
              <a:buFont typeface="Arial" pitchFamily="34" charset="0"/>
              <a:buChar char="•"/>
            </a:pPr>
            <a:r>
              <a:rPr lang="de-DE" dirty="0" smtClean="0">
                <a:latin typeface="Calibri" pitchFamily="34" charset="0"/>
              </a:rPr>
              <a:t>den Text strukturieren</a:t>
            </a:r>
          </a:p>
          <a:p>
            <a:pPr marL="627063" indent="-627063">
              <a:buFont typeface="Arial" pitchFamily="34" charset="0"/>
              <a:buChar char="•"/>
            </a:pPr>
            <a:r>
              <a:rPr lang="de-DE" dirty="0" smtClean="0">
                <a:latin typeface="Calibri" pitchFamily="34" charset="0"/>
              </a:rPr>
              <a:t>den Text mit dem Bild lesen</a:t>
            </a:r>
          </a:p>
          <a:p>
            <a:pPr marL="627063" indent="-627063">
              <a:buFont typeface="Arial" pitchFamily="34" charset="0"/>
              <a:buChar char="•"/>
            </a:pPr>
            <a:r>
              <a:rPr lang="de-DE" dirty="0" smtClean="0">
                <a:latin typeface="Calibri" pitchFamily="34" charset="0"/>
              </a:rPr>
              <a:t>im Text farborientiert markieren</a:t>
            </a:r>
          </a:p>
          <a:p>
            <a:pPr marL="627063" indent="-627063">
              <a:buFont typeface="Arial" pitchFamily="34" charset="0"/>
              <a:buChar char="•"/>
            </a:pPr>
            <a:r>
              <a:rPr lang="de-DE" dirty="0" smtClean="0">
                <a:latin typeface="Calibri" pitchFamily="34" charset="0"/>
              </a:rPr>
              <a:t>den Text in eine andere Darstellungsform übertragen</a:t>
            </a:r>
          </a:p>
          <a:p>
            <a:pPr marL="627063" indent="-627063">
              <a:buFont typeface="Arial" pitchFamily="34" charset="0"/>
              <a:buChar char="•"/>
            </a:pPr>
            <a:r>
              <a:rPr lang="de-DE" dirty="0" smtClean="0">
                <a:latin typeface="Calibri" pitchFamily="34" charset="0"/>
              </a:rPr>
              <a:t>den Text expandieren</a:t>
            </a:r>
          </a:p>
          <a:p>
            <a:pPr marL="627063" indent="-627063">
              <a:buFont typeface="Arial" pitchFamily="34" charset="0"/>
              <a:buChar char="•"/>
            </a:pPr>
            <a:r>
              <a:rPr lang="de-DE" dirty="0" smtClean="0">
                <a:latin typeface="Calibri" pitchFamily="34" charset="0"/>
              </a:rPr>
              <a:t>verschiedene Texte zum Thema vergleichen</a:t>
            </a:r>
          </a:p>
          <a:p>
            <a:pPr marL="627063" indent="-627063">
              <a:buFont typeface="Arial" pitchFamily="34" charset="0"/>
              <a:buChar char="•"/>
            </a:pPr>
            <a:r>
              <a:rPr lang="de-DE" dirty="0" smtClean="0">
                <a:latin typeface="Calibri" pitchFamily="34" charset="0"/>
              </a:rPr>
              <a:t>Schlüsselwörter suchen und den Text zusammenfassen</a:t>
            </a:r>
          </a:p>
          <a:p>
            <a:pPr marL="627063" indent="-627063">
              <a:buFont typeface="Arial" pitchFamily="34" charset="0"/>
              <a:buChar char="•"/>
            </a:pPr>
            <a:r>
              <a:rPr lang="de-DE" dirty="0" smtClean="0">
                <a:latin typeface="Calibri" pitchFamily="34" charset="0"/>
              </a:rPr>
              <a:t>das Fünf-Phasen-Schema anwenden</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linds(horizontal)">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linds(horizontal)">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blinds(horizontal)">
                                      <p:cBhvr>
                                        <p:cTn id="5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735013" y="115888"/>
            <a:ext cx="8229600" cy="1143000"/>
          </a:xfrm>
        </p:spPr>
        <p:txBody>
          <a:bodyPr/>
          <a:lstStyle/>
          <a:p>
            <a:pPr eaLnBrk="1" hangingPunct="1"/>
            <a:r>
              <a:rPr lang="de-DE" sz="2800" dirty="0" smtClean="0">
                <a:latin typeface="Verdana" pitchFamily="34" charset="0"/>
                <a:ea typeface="Verdana" pitchFamily="34" charset="0"/>
                <a:cs typeface="Verdana" pitchFamily="34" charset="0"/>
              </a:rPr>
              <a:t>Ansätze zur Problemlösung</a:t>
            </a:r>
          </a:p>
        </p:txBody>
      </p:sp>
      <p:pic>
        <p:nvPicPr>
          <p:cNvPr id="21"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2"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6" name="Rechteck 5"/>
          <p:cNvSpPr/>
          <p:nvPr/>
        </p:nvSpPr>
        <p:spPr>
          <a:xfrm>
            <a:off x="1043608" y="1624733"/>
            <a:ext cx="7200800" cy="5324535"/>
          </a:xfrm>
          <a:prstGeom prst="rect">
            <a:avLst/>
          </a:prstGeom>
        </p:spPr>
        <p:txBody>
          <a:bodyPr wrap="square">
            <a:spAutoFit/>
          </a:bodyPr>
          <a:lstStyle/>
          <a:p>
            <a:r>
              <a:rPr lang="de-DE" dirty="0" smtClean="0">
                <a:latin typeface="Calibri" pitchFamily="34" charset="0"/>
              </a:rPr>
              <a:t>Zentrales Prinzip:</a:t>
            </a:r>
          </a:p>
          <a:p>
            <a:r>
              <a:rPr lang="de-DE" dirty="0" smtClean="0">
                <a:latin typeface="Calibri" pitchFamily="34" charset="0"/>
              </a:rPr>
              <a:t>		    </a:t>
            </a:r>
            <a:r>
              <a:rPr lang="de-DE" sz="2800" dirty="0" smtClean="0">
                <a:effectLst>
                  <a:outerShdw blurRad="38100" dist="38100" dir="2700000" algn="tl">
                    <a:srgbClr val="000000">
                      <a:alpha val="43137"/>
                    </a:srgbClr>
                  </a:outerShdw>
                </a:effectLst>
                <a:latin typeface="Calibri" pitchFamily="34" charset="0"/>
              </a:rPr>
              <a:t>„</a:t>
            </a:r>
            <a:r>
              <a:rPr lang="de-DE" sz="2800" dirty="0" err="1" smtClean="0">
                <a:effectLst>
                  <a:outerShdw blurRad="38100" dist="38100" dir="2700000" algn="tl">
                    <a:srgbClr val="000000">
                      <a:alpha val="43137"/>
                    </a:srgbClr>
                  </a:outerShdw>
                </a:effectLst>
                <a:latin typeface="Calibri" pitchFamily="34" charset="0"/>
              </a:rPr>
              <a:t>Verstehensinseln</a:t>
            </a:r>
            <a:r>
              <a:rPr lang="de-DE" sz="2800" dirty="0" smtClean="0">
                <a:effectLst>
                  <a:outerShdw blurRad="38100" dist="38100" dir="2700000" algn="tl">
                    <a:srgbClr val="000000">
                      <a:alpha val="43137"/>
                    </a:srgbClr>
                  </a:outerShdw>
                </a:effectLst>
                <a:latin typeface="Calibri" pitchFamily="34" charset="0"/>
              </a:rPr>
              <a:t>“</a:t>
            </a:r>
          </a:p>
          <a:p>
            <a:endParaRPr lang="de-DE" dirty="0" smtClean="0">
              <a:latin typeface="Calibri" pitchFamily="34" charset="0"/>
            </a:endParaRPr>
          </a:p>
          <a:p>
            <a:r>
              <a:rPr lang="de-DE" dirty="0" smtClean="0">
                <a:latin typeface="Calibri" pitchFamily="34" charset="0"/>
              </a:rPr>
              <a:t>Bekanntes als Anker zur weiteren Erschließung eines fachlichen Inhalts.</a:t>
            </a:r>
          </a:p>
          <a:p>
            <a:endParaRPr lang="de-DE" dirty="0" smtClean="0">
              <a:latin typeface="Calibri" pitchFamily="34" charset="0"/>
            </a:endParaRPr>
          </a:p>
          <a:p>
            <a:r>
              <a:rPr lang="de-DE" dirty="0" smtClean="0">
                <a:latin typeface="Calibri" pitchFamily="34" charset="0"/>
              </a:rPr>
              <a:t>Dann weiterhin möglich:</a:t>
            </a:r>
          </a:p>
          <a:p>
            <a:pPr lvl="1">
              <a:buFont typeface="Arial" charset="0"/>
              <a:buChar char="•"/>
            </a:pPr>
            <a:r>
              <a:rPr lang="de-DE" dirty="0" smtClean="0">
                <a:latin typeface="Calibri" pitchFamily="34" charset="0"/>
              </a:rPr>
              <a:t>  Glossar anlegen</a:t>
            </a:r>
          </a:p>
          <a:p>
            <a:pPr lvl="1">
              <a:buFont typeface="Arial" charset="0"/>
              <a:buChar char="•"/>
            </a:pPr>
            <a:r>
              <a:rPr lang="de-DE" dirty="0" smtClean="0">
                <a:latin typeface="Calibri" pitchFamily="34" charset="0"/>
              </a:rPr>
              <a:t>  Fachbegriffe üben</a:t>
            </a:r>
          </a:p>
          <a:p>
            <a:pPr lvl="1">
              <a:buFont typeface="Arial" charset="0"/>
              <a:buChar char="•"/>
            </a:pPr>
            <a:r>
              <a:rPr lang="de-DE" dirty="0" smtClean="0">
                <a:latin typeface="Calibri" pitchFamily="34" charset="0"/>
              </a:rPr>
              <a:t>  Fragen und Hilfen zu einem Text geben</a:t>
            </a:r>
          </a:p>
          <a:p>
            <a:pPr lvl="1">
              <a:buFont typeface="Arial" charset="0"/>
              <a:buChar char="•"/>
            </a:pPr>
            <a:r>
              <a:rPr lang="de-DE" dirty="0" smtClean="0">
                <a:latin typeface="Calibri" pitchFamily="34" charset="0"/>
              </a:rPr>
              <a:t>  …</a:t>
            </a:r>
          </a:p>
          <a:p>
            <a:pPr>
              <a:buFont typeface="Arial" charset="0"/>
              <a:buChar char="•"/>
            </a:pPr>
            <a:endParaRPr lang="de-DE" dirty="0" smtClean="0">
              <a:latin typeface="Calibri" pitchFamily="34" charset="0"/>
            </a:endParaRPr>
          </a:p>
          <a:p>
            <a:r>
              <a:rPr lang="de-DE" dirty="0" smtClean="0">
                <a:latin typeface="Calibri" pitchFamily="34" charset="0"/>
              </a:rPr>
              <a:t/>
            </a:r>
            <a:br>
              <a:rPr lang="de-DE" dirty="0" smtClean="0">
                <a:latin typeface="Calibri" pitchFamily="34" charset="0"/>
              </a:rPr>
            </a:br>
            <a:endParaRPr lang="de-DE" dirty="0" smtClean="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blinds(horizontal)">
                                      <p:cBhvr>
                                        <p:cTn id="7" dur="500"/>
                                        <p:tgtEl>
                                          <p:spTgt spid="6">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blinds(horizontal)">
                                      <p:cBhvr>
                                        <p:cTn id="10" dur="500"/>
                                        <p:tgtEl>
                                          <p:spTgt spid="6">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blinds(horizontal)">
                                      <p:cBhvr>
                                        <p:cTn id="13" dur="500"/>
                                        <p:tgtEl>
                                          <p:spTgt spid="6">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8" end="8"/>
                                            </p:txEl>
                                          </p:spTgt>
                                        </p:tgtEl>
                                        <p:attrNameLst>
                                          <p:attrName>style.visibility</p:attrName>
                                        </p:attrNameLst>
                                      </p:cBhvr>
                                      <p:to>
                                        <p:strVal val="visible"/>
                                      </p:to>
                                    </p:set>
                                    <p:animEffect transition="in" filter="blinds(horizontal)">
                                      <p:cBhvr>
                                        <p:cTn id="16" dur="500"/>
                                        <p:tgtEl>
                                          <p:spTgt spid="6">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Effect transition="in" filter="blinds(horizontal)">
                                      <p:cBhvr>
                                        <p:cTn id="19"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772400" cy="1143000"/>
          </a:xfrm>
        </p:spPr>
        <p:txBody>
          <a:bodyPr/>
          <a:lstStyle/>
          <a:p>
            <a:r>
              <a:rPr lang="de-DE" sz="3600" dirty="0" smtClean="0">
                <a:solidFill>
                  <a:schemeClr val="tx1"/>
                </a:solidFill>
                <a:latin typeface="Calibri" pitchFamily="34" charset="0"/>
                <a:ea typeface="Verdana" pitchFamily="34" charset="0"/>
                <a:cs typeface="Verdana" pitchFamily="34" charset="0"/>
              </a:rPr>
              <a:t>Lesestrategien</a:t>
            </a: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9"/>
          <p:cNvSpPr>
            <a:spLocks noGrp="1"/>
          </p:cNvSpPr>
          <p:nvPr>
            <p:ph type="ftr" sz="quarter" idx="11"/>
          </p:nvPr>
        </p:nvSpPr>
        <p:spPr>
          <a:xfrm>
            <a:off x="2051720" y="6500192"/>
            <a:ext cx="5336232" cy="457200"/>
          </a:xfrm>
        </p:spPr>
        <p:txBody>
          <a:bodyPr/>
          <a:lstStyle/>
          <a:p>
            <a:pPr>
              <a:defRPr/>
            </a:pPr>
            <a:r>
              <a:rPr lang="de-DE" smtClean="0">
                <a:latin typeface="Calibri" pitchFamily="34" charset="0"/>
              </a:rPr>
              <a:t>"Kommunikation" Traunkirchen 15.07.2014 – Dr. L. Stäudel</a:t>
            </a:r>
            <a:endParaRPr lang="de-DE" dirty="0">
              <a:latin typeface="Calibri" pitchFamily="34" charset="0"/>
            </a:endParaRPr>
          </a:p>
        </p:txBody>
      </p:sp>
      <p:sp>
        <p:nvSpPr>
          <p:cNvPr id="5" name="Textfeld 4"/>
          <p:cNvSpPr txBox="1"/>
          <p:nvPr/>
        </p:nvSpPr>
        <p:spPr>
          <a:xfrm>
            <a:off x="827584" y="1661899"/>
            <a:ext cx="7488781" cy="830997"/>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 sind eine Form metakognitiver Strategien</a:t>
            </a:r>
            <a:br>
              <a:rPr lang="de-DE" dirty="0" smtClean="0">
                <a:latin typeface="Verdana" pitchFamily="34" charset="0"/>
                <a:ea typeface="Verdana" pitchFamily="34" charset="0"/>
                <a:cs typeface="Verdana" pitchFamily="34" charset="0"/>
              </a:rPr>
            </a:br>
            <a:r>
              <a:rPr lang="de-DE" dirty="0" smtClean="0">
                <a:solidFill>
                  <a:schemeClr val="bg1">
                    <a:lumMod val="50000"/>
                  </a:schemeClr>
                </a:solidFill>
                <a:latin typeface="Verdana" pitchFamily="34" charset="0"/>
                <a:ea typeface="Verdana" pitchFamily="34" charset="0"/>
                <a:cs typeface="Verdana" pitchFamily="34" charset="0"/>
              </a:rPr>
              <a:t>(bzw. zählen zu den kognitiven Lernstrategien)</a:t>
            </a:r>
            <a:endParaRPr lang="de-DE" dirty="0">
              <a:solidFill>
                <a:schemeClr val="bg1">
                  <a:lumMod val="50000"/>
                </a:schemeClr>
              </a:solidFill>
              <a:latin typeface="Verdana" pitchFamily="34" charset="0"/>
              <a:ea typeface="Verdana" pitchFamily="34" charset="0"/>
              <a:cs typeface="Verdana" pitchFamily="34" charset="0"/>
            </a:endParaRPr>
          </a:p>
        </p:txBody>
      </p:sp>
      <p:grpSp>
        <p:nvGrpSpPr>
          <p:cNvPr id="10" name="Gruppieren 9"/>
          <p:cNvGrpSpPr/>
          <p:nvPr/>
        </p:nvGrpSpPr>
        <p:grpSpPr>
          <a:xfrm>
            <a:off x="395536" y="2924944"/>
            <a:ext cx="8352928" cy="2874431"/>
            <a:chOff x="395536" y="2924944"/>
            <a:chExt cx="8352928" cy="2874431"/>
          </a:xfrm>
        </p:grpSpPr>
        <p:pic>
          <p:nvPicPr>
            <p:cNvPr id="1026" name="Picture 2"/>
            <p:cNvPicPr>
              <a:picLocks noChangeAspect="1" noChangeArrowheads="1"/>
            </p:cNvPicPr>
            <p:nvPr/>
          </p:nvPicPr>
          <p:blipFill>
            <a:blip r:embed="rId4" cstate="print"/>
            <a:srcRect b="43495"/>
            <a:stretch>
              <a:fillRect/>
            </a:stretch>
          </p:blipFill>
          <p:spPr bwMode="auto">
            <a:xfrm>
              <a:off x="395536" y="2924944"/>
              <a:ext cx="8352928" cy="2874431"/>
            </a:xfrm>
            <a:prstGeom prst="rect">
              <a:avLst/>
            </a:prstGeom>
            <a:noFill/>
            <a:ln w="9525">
              <a:noFill/>
              <a:miter lim="800000"/>
              <a:headEnd/>
              <a:tailEnd/>
            </a:ln>
          </p:spPr>
        </p:pic>
        <p:sp>
          <p:nvSpPr>
            <p:cNvPr id="8" name="Rechteck 7"/>
            <p:cNvSpPr/>
            <p:nvPr/>
          </p:nvSpPr>
          <p:spPr>
            <a:xfrm>
              <a:off x="4283968" y="4108739"/>
              <a:ext cx="288032"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6" name="Inhaltsplatzhalter 2"/>
          <p:cNvSpPr txBox="1">
            <a:spLocks/>
          </p:cNvSpPr>
          <p:nvPr/>
        </p:nvSpPr>
        <p:spPr>
          <a:xfrm>
            <a:off x="2483768" y="260648"/>
            <a:ext cx="5184576" cy="1080120"/>
          </a:xfrm>
          <a:prstGeom prst="rect">
            <a:avLst/>
          </a:prstGeom>
        </p:spPr>
        <p:txBody>
          <a:bodyPr vert="horz" lIns="91440" tIns="45720" rIns="91440" bIns="45720" rtlCol="0">
            <a:normAutofit fontScale="70000" lnSpcReduction="20000"/>
          </a:bodyPr>
          <a:lstStyle/>
          <a:p>
            <a:pPr lvl="0" algn="ctr" fontAlgn="auto">
              <a:spcBef>
                <a:spcPct val="20000"/>
              </a:spcBef>
              <a:spcAft>
                <a:spcPts val="0"/>
              </a:spcAft>
              <a:defRPr/>
            </a:pPr>
            <a:r>
              <a:rPr lang="de-DE" sz="3600" dirty="0" smtClean="0">
                <a:latin typeface="Verdana" pitchFamily="34" charset="0"/>
                <a:ea typeface="Verdana" pitchFamily="34" charset="0"/>
                <a:cs typeface="Verdana" pitchFamily="34" charset="0"/>
              </a:rPr>
              <a:t>Faktoren, die den Lernerfolg</a:t>
            </a:r>
          </a:p>
          <a:p>
            <a:pPr lvl="0" algn="ctr" fontAlgn="auto">
              <a:spcBef>
                <a:spcPct val="20000"/>
              </a:spcBef>
              <a:spcAft>
                <a:spcPts val="0"/>
              </a:spcAft>
              <a:defRPr/>
            </a:pPr>
            <a:r>
              <a:rPr lang="de-DE" sz="3600" dirty="0" smtClean="0">
                <a:latin typeface="Verdana" pitchFamily="34" charset="0"/>
                <a:ea typeface="Verdana" pitchFamily="34" charset="0"/>
                <a:cs typeface="Verdana" pitchFamily="34" charset="0"/>
              </a:rPr>
              <a:t>positiv beeinflussen können</a:t>
            </a:r>
          </a:p>
        </p:txBody>
      </p:sp>
      <p:sp>
        <p:nvSpPr>
          <p:cNvPr id="12" name="Text Box 12"/>
          <p:cNvSpPr txBox="1">
            <a:spLocks noChangeArrowheads="1"/>
          </p:cNvSpPr>
          <p:nvPr/>
        </p:nvSpPr>
        <p:spPr bwMode="auto">
          <a:xfrm>
            <a:off x="3468960" y="1583216"/>
            <a:ext cx="5423520" cy="4616648"/>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Angstreduktion 	d </a:t>
            </a:r>
            <a:r>
              <a:rPr lang="de-DE" sz="1400" dirty="0">
                <a:solidFill>
                  <a:srgbClr val="254061"/>
                </a:solidFill>
                <a:latin typeface="Linotype Syntax Com Regular" charset="0"/>
                <a:ea typeface="Arial" charset="0"/>
                <a:cs typeface="Arial" charset="0"/>
              </a:rPr>
              <a:t>= .40</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Kooperatives Lernen</a:t>
            </a:r>
            <a:r>
              <a:rPr lang="de-DE" sz="1400" dirty="0">
                <a:solidFill>
                  <a:srgbClr val="254061"/>
                </a:solidFill>
                <a:latin typeface="Linotype Syntax Com Regular" charset="0"/>
                <a:ea typeface="Arial" charset="0"/>
                <a:cs typeface="Arial" charset="0"/>
              </a:rPr>
              <a:t>	d = .41</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Kleingruppenlernen</a:t>
            </a:r>
            <a:r>
              <a:rPr lang="de-DE" sz="1400" dirty="0">
                <a:solidFill>
                  <a:srgbClr val="254061"/>
                </a:solidFill>
                <a:latin typeface="Linotype Syntax Com Regular" charset="0"/>
                <a:ea typeface="Arial" charset="0"/>
                <a:cs typeface="Arial" charset="0"/>
              </a:rPr>
              <a:t>	d = .49</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Peer </a:t>
            </a:r>
            <a:r>
              <a:rPr lang="de-DE" sz="1400" dirty="0" err="1">
                <a:solidFill>
                  <a:srgbClr val="254061"/>
                </a:solidFill>
                <a:latin typeface="Linotype Syntax Com Regular" charset="0"/>
                <a:ea typeface="Arial" charset="0"/>
                <a:cs typeface="Arial" charset="0"/>
              </a:rPr>
              <a:t>Tutoring</a:t>
            </a:r>
            <a:r>
              <a:rPr lang="de-DE" sz="1400" dirty="0">
                <a:solidFill>
                  <a:srgbClr val="254061"/>
                </a:solidFill>
                <a:latin typeface="Linotype Syntax Com Regular" charset="0"/>
                <a:ea typeface="Arial" charset="0"/>
                <a:cs typeface="Arial" charset="0"/>
              </a:rPr>
              <a:t>	d = .55</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3678238" algn="l"/>
                <a:tab pos="5645150" algn="l"/>
              </a:tabLst>
            </a:pPr>
            <a:r>
              <a:rPr lang="de-DE" sz="1400" dirty="0" err="1">
                <a:solidFill>
                  <a:srgbClr val="254061"/>
                </a:solidFill>
                <a:latin typeface="Linotype Syntax Com Regular" charset="0"/>
                <a:ea typeface="Arial" charset="0"/>
                <a:cs typeface="Arial" charset="0"/>
              </a:rPr>
              <a:t>Concept</a:t>
            </a:r>
            <a:r>
              <a:rPr lang="de-DE" sz="1400" dirty="0">
                <a:solidFill>
                  <a:srgbClr val="254061"/>
                </a:solidFill>
                <a:latin typeface="Linotype Syntax Com Regular" charset="0"/>
                <a:ea typeface="Arial" charset="0"/>
                <a:cs typeface="Arial" charset="0"/>
              </a:rPr>
              <a:t> </a:t>
            </a:r>
            <a:r>
              <a:rPr lang="de-DE" sz="1400" dirty="0" err="1">
                <a:solidFill>
                  <a:srgbClr val="254061"/>
                </a:solidFill>
                <a:latin typeface="Linotype Syntax Com Regular" charset="0"/>
                <a:ea typeface="Arial" charset="0"/>
                <a:cs typeface="Arial" charset="0"/>
              </a:rPr>
              <a:t>Mapping</a:t>
            </a:r>
            <a:r>
              <a:rPr lang="de-DE" sz="1400" dirty="0">
                <a:solidFill>
                  <a:srgbClr val="254061"/>
                </a:solidFill>
                <a:latin typeface="Linotype Syntax Com Regular" charset="0"/>
                <a:ea typeface="Arial" charset="0"/>
                <a:cs typeface="Arial" charset="0"/>
              </a:rPr>
              <a:t>	d = .57</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Direkte Instruktion	</a:t>
            </a:r>
            <a:r>
              <a:rPr lang="de-DE" sz="1400" dirty="0" smtClean="0">
                <a:solidFill>
                  <a:srgbClr val="254061"/>
                </a:solidFill>
                <a:latin typeface="Linotype Syntax Com Regular" charset="0"/>
                <a:ea typeface="Arial" charset="0"/>
                <a:cs typeface="Arial" charset="0"/>
              </a:rPr>
              <a:t>d </a:t>
            </a:r>
            <a:r>
              <a:rPr lang="de-DE" sz="1400" dirty="0">
                <a:solidFill>
                  <a:srgbClr val="254061"/>
                </a:solidFill>
                <a:latin typeface="Linotype Syntax Com Regular" charset="0"/>
                <a:ea typeface="Arial" charset="0"/>
                <a:cs typeface="Arial" charset="0"/>
              </a:rPr>
              <a:t>= .</a:t>
            </a:r>
            <a:r>
              <a:rPr lang="de-DE" sz="1400" dirty="0" smtClean="0">
                <a:solidFill>
                  <a:srgbClr val="254061"/>
                </a:solidFill>
                <a:latin typeface="Linotype Syntax Com Regular" charset="0"/>
                <a:ea typeface="Arial" charset="0"/>
                <a:cs typeface="Arial" charset="0"/>
              </a:rPr>
              <a:t>59</a:t>
            </a:r>
          </a:p>
          <a:p>
            <a:pPr marL="457200" indent="-457200">
              <a:lnSpc>
                <a:spcPct val="140000"/>
              </a:lnSpc>
              <a:buFont typeface="Wingdings" charset="2"/>
              <a:buChar char="§"/>
              <a:tabLst>
                <a:tab pos="3678238" algn="l"/>
                <a:tab pos="5645150" algn="l"/>
              </a:tabLst>
            </a:pPr>
            <a:r>
              <a:rPr lang="de-DE" sz="1400" dirty="0" err="1" smtClean="0">
                <a:solidFill>
                  <a:srgbClr val="254061"/>
                </a:solidFill>
                <a:latin typeface="Linotype Syntax Com Regular" charset="0"/>
                <a:ea typeface="Arial" charset="0"/>
                <a:cs typeface="Arial" charset="0"/>
              </a:rPr>
              <a:t>Vokalbel</a:t>
            </a:r>
            <a:r>
              <a:rPr lang="de-DE" sz="1400" dirty="0" smtClean="0">
                <a:solidFill>
                  <a:srgbClr val="254061"/>
                </a:solidFill>
                <a:latin typeface="Linotype Syntax Com Regular" charset="0"/>
                <a:ea typeface="Arial" charset="0"/>
                <a:cs typeface="Arial" charset="0"/>
              </a:rPr>
              <a:t>-/Wortschatzförderung	d = .67</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Metakognitive Strategien	d = .69</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Lehrkraft-Schüler-Verhältnis	d = .72</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Feedback	d = .73</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Klarheit der Instruktion	d = .75</a:t>
            </a:r>
          </a:p>
          <a:p>
            <a:pPr marL="457200" indent="-457200">
              <a:lnSpc>
                <a:spcPct val="140000"/>
              </a:lnSpc>
              <a:buFont typeface="Wingdings" charset="2"/>
              <a:buChar char="§"/>
              <a:tabLst>
                <a:tab pos="3678238" algn="l"/>
                <a:tab pos="5645150" algn="l"/>
              </a:tabLst>
            </a:pPr>
            <a:r>
              <a:rPr lang="de-DE" sz="1400" dirty="0" err="1" smtClean="0">
                <a:solidFill>
                  <a:srgbClr val="254061"/>
                </a:solidFill>
                <a:latin typeface="Linotype Syntax Com Regular" charset="0"/>
                <a:ea typeface="Arial" charset="0"/>
                <a:cs typeface="Arial" charset="0"/>
              </a:rPr>
              <a:t>Micro</a:t>
            </a:r>
            <a:r>
              <a:rPr lang="de-DE" sz="1400" dirty="0" smtClean="0">
                <a:solidFill>
                  <a:srgbClr val="254061"/>
                </a:solidFill>
                <a:latin typeface="Linotype Syntax Com Regular" charset="0"/>
                <a:ea typeface="Arial" charset="0"/>
                <a:cs typeface="Arial" charset="0"/>
              </a:rPr>
              <a:t>-Teaching	d = .88</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Formatives </a:t>
            </a:r>
            <a:r>
              <a:rPr lang="de-DE" sz="1400" dirty="0" err="1" smtClean="0">
                <a:solidFill>
                  <a:srgbClr val="254061"/>
                </a:solidFill>
                <a:latin typeface="Linotype Syntax Com Regular" charset="0"/>
                <a:ea typeface="Arial" charset="0"/>
                <a:cs typeface="Arial" charset="0"/>
              </a:rPr>
              <a:t>Assessment</a:t>
            </a:r>
            <a:r>
              <a:rPr lang="de-DE" sz="1400" dirty="0" smtClean="0">
                <a:solidFill>
                  <a:srgbClr val="254061"/>
                </a:solidFill>
                <a:latin typeface="Linotype Syntax Com Regular" charset="0"/>
                <a:ea typeface="Arial" charset="0"/>
                <a:cs typeface="Arial" charset="0"/>
              </a:rPr>
              <a:t>	d = .90</a:t>
            </a:r>
            <a:endParaRPr lang="de-DE" sz="1400" dirty="0">
              <a:solidFill>
                <a:srgbClr val="254061"/>
              </a:solidFill>
              <a:latin typeface="Linotype Syntax Com Regular" charset="0"/>
              <a:ea typeface="Arial" charset="0"/>
              <a:cs typeface="Arial" charset="0"/>
            </a:endParaRPr>
          </a:p>
        </p:txBody>
      </p:sp>
      <p:pic>
        <p:nvPicPr>
          <p:cNvPr id="2050" name="Picture 2"/>
          <p:cNvPicPr>
            <a:picLocks noChangeAspect="1" noChangeArrowheads="1"/>
          </p:cNvPicPr>
          <p:nvPr/>
        </p:nvPicPr>
        <p:blipFill>
          <a:blip r:embed="rId4" cstate="print"/>
          <a:srcRect/>
          <a:stretch>
            <a:fillRect/>
          </a:stretch>
        </p:blipFill>
        <p:spPr bwMode="auto">
          <a:xfrm>
            <a:off x="611560" y="2564904"/>
            <a:ext cx="1880902" cy="2671936"/>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3" name="Pfeil nach links 12"/>
          <p:cNvSpPr/>
          <p:nvPr/>
        </p:nvSpPr>
        <p:spPr>
          <a:xfrm>
            <a:off x="7956376" y="4098092"/>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linds(horizontal)">
                                      <p:cBhvr>
                                        <p:cTn id="17" dur="500"/>
                                        <p:tgtEl>
                                          <p:spTgt spid="12">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blinds(horizontal)">
                                      <p:cBhvr>
                                        <p:cTn id="20" dur="500"/>
                                        <p:tgtEl>
                                          <p:spTgt spid="12">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blinds(horizontal)">
                                      <p:cBhvr>
                                        <p:cTn id="23" dur="500"/>
                                        <p:tgtEl>
                                          <p:spTgt spid="12">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blinds(horizontal)">
                                      <p:cBhvr>
                                        <p:cTn id="26" dur="500"/>
                                        <p:tgtEl>
                                          <p:spTgt spid="12">
                                            <p:txEl>
                                              <p:pRg st="3" end="3"/>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blinds(horizontal)">
                                      <p:cBhvr>
                                        <p:cTn id="29" dur="500"/>
                                        <p:tgtEl>
                                          <p:spTgt spid="12">
                                            <p:txEl>
                                              <p:pRg st="4" end="4"/>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linds(horizontal)">
                                      <p:cBhvr>
                                        <p:cTn id="32" dur="500"/>
                                        <p:tgtEl>
                                          <p:spTgt spid="12">
                                            <p:txEl>
                                              <p:pRg st="5" end="5"/>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blinds(horizontal)">
                                      <p:cBhvr>
                                        <p:cTn id="35" dur="500"/>
                                        <p:tgtEl>
                                          <p:spTgt spid="12">
                                            <p:txEl>
                                              <p:pRg st="6" end="6"/>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animEffect transition="in" filter="blinds(horizontal)">
                                      <p:cBhvr>
                                        <p:cTn id="38" dur="500"/>
                                        <p:tgtEl>
                                          <p:spTgt spid="12">
                                            <p:txEl>
                                              <p:pRg st="7" end="7"/>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Effect transition="in" filter="blinds(horizontal)">
                                      <p:cBhvr>
                                        <p:cTn id="41" dur="500"/>
                                        <p:tgtEl>
                                          <p:spTgt spid="12">
                                            <p:txEl>
                                              <p:pRg st="8" end="8"/>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
                                            <p:txEl>
                                              <p:pRg st="9" end="9"/>
                                            </p:txEl>
                                          </p:spTgt>
                                        </p:tgtEl>
                                        <p:attrNameLst>
                                          <p:attrName>style.visibility</p:attrName>
                                        </p:attrNameLst>
                                      </p:cBhvr>
                                      <p:to>
                                        <p:strVal val="visible"/>
                                      </p:to>
                                    </p:set>
                                    <p:animEffect transition="in" filter="blinds(horizontal)">
                                      <p:cBhvr>
                                        <p:cTn id="44" dur="500"/>
                                        <p:tgtEl>
                                          <p:spTgt spid="12">
                                            <p:txEl>
                                              <p:pRg st="9" end="9"/>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animEffect transition="in" filter="blinds(horizontal)">
                                      <p:cBhvr>
                                        <p:cTn id="47" dur="500"/>
                                        <p:tgtEl>
                                          <p:spTgt spid="12">
                                            <p:txEl>
                                              <p:pRg st="10" end="10"/>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2">
                                            <p:txEl>
                                              <p:pRg st="11" end="11"/>
                                            </p:txEl>
                                          </p:spTgt>
                                        </p:tgtEl>
                                        <p:attrNameLst>
                                          <p:attrName>style.visibility</p:attrName>
                                        </p:attrNameLst>
                                      </p:cBhvr>
                                      <p:to>
                                        <p:strVal val="visible"/>
                                      </p:to>
                                    </p:set>
                                    <p:animEffect transition="in" filter="blinds(horizontal)">
                                      <p:cBhvr>
                                        <p:cTn id="50" dur="500"/>
                                        <p:tgtEl>
                                          <p:spTgt spid="12">
                                            <p:txEl>
                                              <p:pRg st="11" end="11"/>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animEffect transition="in" filter="blinds(horizontal)">
                                      <p:cBhvr>
                                        <p:cTn id="53" dur="500"/>
                                        <p:tgtEl>
                                          <p:spTgt spid="12">
                                            <p:txEl>
                                              <p:pRg st="12" end="12"/>
                                            </p:txEl>
                                          </p:spTgt>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2">
                                            <p:txEl>
                                              <p:pRg st="13" end="13"/>
                                            </p:txEl>
                                          </p:spTgt>
                                        </p:tgtEl>
                                        <p:attrNameLst>
                                          <p:attrName>style.visibility</p:attrName>
                                        </p:attrNameLst>
                                      </p:cBhvr>
                                      <p:to>
                                        <p:strVal val="visible"/>
                                      </p:to>
                                    </p:set>
                                    <p:animEffect transition="in" filter="blinds(horizontal)">
                                      <p:cBhvr>
                                        <p:cTn id="56" dur="500"/>
                                        <p:tgtEl>
                                          <p:spTgt spid="12">
                                            <p:txEl>
                                              <p:pRg st="13" end="13"/>
                                            </p:txEl>
                                          </p:spTgt>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2">
                                            <p:txEl>
                                              <p:pRg st="14" end="14"/>
                                            </p:txEl>
                                          </p:spTgt>
                                        </p:tgtEl>
                                        <p:attrNameLst>
                                          <p:attrName>style.visibility</p:attrName>
                                        </p:attrNameLst>
                                      </p:cBhvr>
                                      <p:to>
                                        <p:strVal val="visible"/>
                                      </p:to>
                                    </p:set>
                                    <p:animEffect transition="in" filter="blinds(horizontal)">
                                      <p:cBhvr>
                                        <p:cTn id="59" dur="500"/>
                                        <p:tgtEl>
                                          <p:spTgt spid="12">
                                            <p:txEl>
                                              <p:pRg st="14" end="1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mph" presetSubtype="1" nodeType="clickEffect">
                                  <p:stCondLst>
                                    <p:cond delay="0"/>
                                  </p:stCondLst>
                                  <p:childTnLst>
                                    <p:set>
                                      <p:cBhvr override="childStyle">
                                        <p:cTn id="63" dur="indefinite"/>
                                        <p:tgtEl>
                                          <p:spTgt spid="12">
                                            <p:txEl>
                                              <p:pRg st="9" end="9"/>
                                            </p:txEl>
                                          </p:spTgt>
                                        </p:tgtEl>
                                        <p:attrNameLst>
                                          <p:attrName>style.fontStyle</p:attrName>
                                        </p:attrNameLst>
                                      </p:cBhvr>
                                      <p:to>
                                        <p:strVal val="normal"/>
                                      </p:to>
                                    </p:set>
                                    <p:set>
                                      <p:cBhvr override="childStyle">
                                        <p:cTn id="64" dur="indefinite"/>
                                        <p:tgtEl>
                                          <p:spTgt spid="12">
                                            <p:txEl>
                                              <p:pRg st="9" end="9"/>
                                            </p:txEl>
                                          </p:spTgt>
                                        </p:tgtEl>
                                        <p:attrNameLst>
                                          <p:attrName>style.fontWeight</p:attrName>
                                        </p:attrNameLst>
                                      </p:cBhvr>
                                      <p:to>
                                        <p:strVal val="bold"/>
                                      </p:to>
                                    </p:set>
                                    <p:set>
                                      <p:cBhvr override="childStyle">
                                        <p:cTn id="65" dur="indefinite"/>
                                        <p:tgtEl>
                                          <p:spTgt spid="12">
                                            <p:txEl>
                                              <p:pRg st="9" end="9"/>
                                            </p:txEl>
                                          </p:spTgt>
                                        </p:tgtEl>
                                        <p:attrNameLst>
                                          <p:attrName>style.textDecorationUnderline</p:attrName>
                                        </p:attrNameLst>
                                      </p:cBhvr>
                                      <p:to>
                                        <p:strVal val="false"/>
                                      </p:to>
                                    </p:set>
                                  </p:childTnLst>
                                </p:cTn>
                              </p:par>
                              <p:par>
                                <p:cTn id="66" presetID="3" presetClass="entr" presetSubtype="1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build="allAtOnce"/>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125760"/>
            <a:ext cx="7772400" cy="1143000"/>
          </a:xfrm>
        </p:spPr>
        <p:txBody>
          <a:bodyPr/>
          <a:lstStyle/>
          <a:p>
            <a:r>
              <a:rPr lang="de-DE" sz="3600" dirty="0" smtClean="0">
                <a:solidFill>
                  <a:srgbClr val="080808"/>
                </a:solidFill>
                <a:latin typeface="Verdana" pitchFamily="34" charset="0"/>
              </a:rPr>
              <a:t>Was Sie erwartet</a:t>
            </a:r>
            <a:endParaRPr lang="de-DE" sz="1600" dirty="0" smtClean="0">
              <a:solidFill>
                <a:srgbClr val="080808"/>
              </a:solidFill>
              <a:latin typeface="Verdana" pitchFamily="34" charset="0"/>
              <a:cs typeface="Times New Roman" pitchFamily="18" charset="0"/>
            </a:endParaRPr>
          </a:p>
        </p:txBody>
      </p:sp>
      <p:sp>
        <p:nvSpPr>
          <p:cNvPr id="2052" name="Rectangle 3"/>
          <p:cNvSpPr>
            <a:spLocks noGrp="1" noChangeArrowheads="1"/>
          </p:cNvSpPr>
          <p:nvPr>
            <p:ph type="body" idx="1"/>
          </p:nvPr>
        </p:nvSpPr>
        <p:spPr>
          <a:xfrm>
            <a:off x="899592" y="1596157"/>
            <a:ext cx="7632848" cy="4209107"/>
          </a:xfrm>
        </p:spPr>
        <p:txBody>
          <a:bodyPr/>
          <a:lstStyle/>
          <a:p>
            <a:pPr marL="384175">
              <a:lnSpc>
                <a:spcPct val="130000"/>
              </a:lnSpc>
              <a:spcBef>
                <a:spcPts val="300"/>
              </a:spcBef>
              <a:buFontTx/>
              <a:buNone/>
            </a:pPr>
            <a:r>
              <a:rPr lang="de-DE" sz="1600" dirty="0" smtClean="0">
                <a:solidFill>
                  <a:srgbClr val="080808"/>
                </a:solidFill>
                <a:latin typeface="Verdana" pitchFamily="34" charset="0"/>
                <a:cs typeface="Times New Roman" pitchFamily="18" charset="0"/>
              </a:rPr>
              <a:t>  *		Was „Kommunikation im Fachunterricht“ ausmacht</a:t>
            </a:r>
          </a:p>
          <a:p>
            <a:pPr marL="384175">
              <a:lnSpc>
                <a:spcPct val="130000"/>
              </a:lnSpc>
              <a:spcBef>
                <a:spcPts val="300"/>
              </a:spcBef>
              <a:buFontTx/>
              <a:buNone/>
            </a:pPr>
            <a:r>
              <a:rPr lang="de-DE" sz="1600" dirty="0" smtClean="0">
                <a:solidFill>
                  <a:srgbClr val="080808"/>
                </a:solidFill>
                <a:latin typeface="Verdana" pitchFamily="34" charset="0"/>
                <a:cs typeface="Times New Roman" pitchFamily="18" charset="0"/>
              </a:rPr>
              <a:t>  *		Ebenen und Spezifika der fachlichen Kommunikation</a:t>
            </a:r>
          </a:p>
          <a:p>
            <a:pPr marL="384175">
              <a:lnSpc>
                <a:spcPct val="130000"/>
              </a:lnSpc>
              <a:spcBef>
                <a:spcPts val="300"/>
              </a:spcBef>
              <a:buFontTx/>
              <a:buNone/>
            </a:pPr>
            <a:r>
              <a:rPr lang="de-DE" sz="1600" dirty="0" smtClean="0">
                <a:solidFill>
                  <a:srgbClr val="080808"/>
                </a:solidFill>
                <a:latin typeface="Verdana" pitchFamily="34" charset="0"/>
                <a:cs typeface="Times New Roman" pitchFamily="18" charset="0"/>
              </a:rPr>
              <a:t>  *		Förderliche  und hinderliche Randbedingungen</a:t>
            </a:r>
          </a:p>
          <a:p>
            <a:pPr marL="384175">
              <a:lnSpc>
                <a:spcPct val="130000"/>
              </a:lnSpc>
              <a:spcBef>
                <a:spcPts val="300"/>
              </a:spcBef>
              <a:buFontTx/>
              <a:buNone/>
            </a:pPr>
            <a:r>
              <a:rPr lang="de-DE" sz="1600" dirty="0" smtClean="0">
                <a:solidFill>
                  <a:srgbClr val="080808"/>
                </a:solidFill>
                <a:latin typeface="Verdana" pitchFamily="34" charset="0"/>
                <a:cs typeface="Times New Roman" pitchFamily="18" charset="0"/>
              </a:rPr>
              <a:t>  *		Bereichsspezifische Lesefähigkeit (incl. Befunde)	</a:t>
            </a:r>
          </a:p>
          <a:p>
            <a:pPr marL="384175">
              <a:lnSpc>
                <a:spcPct val="130000"/>
              </a:lnSpc>
              <a:spcBef>
                <a:spcPts val="300"/>
              </a:spcBef>
              <a:buNone/>
            </a:pPr>
            <a:r>
              <a:rPr lang="de-DE" sz="1600" dirty="0" smtClean="0">
                <a:solidFill>
                  <a:srgbClr val="080808"/>
                </a:solidFill>
                <a:latin typeface="Verdana" pitchFamily="34" charset="0"/>
                <a:cs typeface="Times New Roman" pitchFamily="18" charset="0"/>
              </a:rPr>
              <a:t>  *		Kompetenzförderung: Lesestrategien</a:t>
            </a:r>
          </a:p>
          <a:p>
            <a:pPr marL="384175">
              <a:lnSpc>
                <a:spcPct val="130000"/>
              </a:lnSpc>
              <a:spcBef>
                <a:spcPts val="300"/>
              </a:spcBef>
              <a:buNone/>
            </a:pPr>
            <a:r>
              <a:rPr lang="de-DE" sz="1600" dirty="0" smtClean="0">
                <a:solidFill>
                  <a:srgbClr val="080808"/>
                </a:solidFill>
                <a:latin typeface="Verdana" pitchFamily="34" charset="0"/>
                <a:cs typeface="Times New Roman" pitchFamily="18" charset="0"/>
              </a:rPr>
              <a:t>  *		Anpassung von „Texten“ an die Lerner </a:t>
            </a:r>
          </a:p>
          <a:p>
            <a:pPr marL="384175">
              <a:lnSpc>
                <a:spcPct val="130000"/>
              </a:lnSpc>
              <a:spcBef>
                <a:spcPts val="300"/>
              </a:spcBef>
              <a:buNone/>
            </a:pPr>
            <a:r>
              <a:rPr lang="de-DE" sz="1600" dirty="0" smtClean="0">
                <a:solidFill>
                  <a:srgbClr val="080808"/>
                </a:solidFill>
                <a:latin typeface="Verdana" pitchFamily="34" charset="0"/>
                <a:cs typeface="Times New Roman" pitchFamily="18" charset="0"/>
              </a:rPr>
              <a:t>  *		Methodenwerkzeuge</a:t>
            </a:r>
          </a:p>
          <a:p>
            <a:pPr marL="384175">
              <a:lnSpc>
                <a:spcPct val="130000"/>
              </a:lnSpc>
              <a:spcBef>
                <a:spcPts val="300"/>
              </a:spcBef>
              <a:buNone/>
            </a:pPr>
            <a:r>
              <a:rPr lang="de-DE" sz="1600" dirty="0" smtClean="0">
                <a:solidFill>
                  <a:srgbClr val="080808"/>
                </a:solidFill>
                <a:latin typeface="Verdana" pitchFamily="34" charset="0"/>
                <a:cs typeface="Times New Roman" pitchFamily="18" charset="0"/>
              </a:rPr>
              <a:t>  *		Wechsel der Darstellungsformen</a:t>
            </a:r>
          </a:p>
          <a:p>
            <a:pPr marL="384175">
              <a:lnSpc>
                <a:spcPct val="130000"/>
              </a:lnSpc>
              <a:spcBef>
                <a:spcPts val="300"/>
              </a:spcBef>
              <a:buNone/>
            </a:pPr>
            <a:r>
              <a:rPr lang="de-DE" sz="1600" dirty="0" smtClean="0">
                <a:solidFill>
                  <a:srgbClr val="080808"/>
                </a:solidFill>
                <a:latin typeface="Verdana" pitchFamily="34" charset="0"/>
                <a:cs typeface="Times New Roman" pitchFamily="18" charset="0"/>
              </a:rPr>
              <a:t>  *		Förderung der Kommunikation/Lesefähigkeit im Fach als 	Aufgabe der Fachschaft</a:t>
            </a:r>
          </a:p>
          <a:p>
            <a:pPr marL="384175">
              <a:lnSpc>
                <a:spcPct val="130000"/>
              </a:lnSpc>
              <a:spcBef>
                <a:spcPts val="300"/>
              </a:spcBef>
              <a:buNone/>
            </a:pPr>
            <a:endParaRPr lang="de-DE" sz="1600" dirty="0" smtClean="0">
              <a:solidFill>
                <a:srgbClr val="080808"/>
              </a:solidFill>
              <a:latin typeface="Verdana" pitchFamily="34" charset="0"/>
              <a:cs typeface="Times New Roman" pitchFamily="18" charset="0"/>
            </a:endParaRPr>
          </a:p>
          <a:p>
            <a:pPr marL="384175">
              <a:lnSpc>
                <a:spcPct val="130000"/>
              </a:lnSpc>
              <a:spcBef>
                <a:spcPts val="300"/>
              </a:spcBef>
              <a:buNone/>
            </a:pPr>
            <a:r>
              <a:rPr lang="de-DE" sz="1600" dirty="0" smtClean="0">
                <a:solidFill>
                  <a:srgbClr val="080808"/>
                </a:solidFill>
                <a:latin typeface="Verdana" pitchFamily="34" charset="0"/>
                <a:cs typeface="Times New Roman" pitchFamily="18" charset="0"/>
              </a:rPr>
              <a:t>Und am Nachmittag: Praktische Übungen zu ausgewählten Aspekten</a:t>
            </a:r>
          </a:p>
        </p:txBody>
      </p:sp>
      <p:pic>
        <p:nvPicPr>
          <p:cNvPr id="6"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"Kommunikation" </a:t>
            </a:r>
            <a:r>
              <a:rPr lang="de-DE" dirty="0" err="1" smtClean="0">
                <a:latin typeface="Calibri" pitchFamily="34" charset="0"/>
              </a:rPr>
              <a:t>Traunkirchen</a:t>
            </a:r>
            <a:r>
              <a:rPr lang="de-DE" dirty="0" smtClean="0">
                <a:latin typeface="Calibri" pitchFamily="34" charset="0"/>
              </a:rPr>
              <a:t> 15.07.2014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5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735013" y="115888"/>
            <a:ext cx="8229600" cy="1143000"/>
          </a:xfrm>
        </p:spPr>
        <p:txBody>
          <a:bodyPr/>
          <a:lstStyle/>
          <a:p>
            <a:pPr eaLnBrk="1" hangingPunct="1"/>
            <a:r>
              <a:rPr lang="de-DE" sz="2800" dirty="0" smtClean="0">
                <a:latin typeface="Verdana" pitchFamily="34" charset="0"/>
                <a:ea typeface="Verdana" pitchFamily="34" charset="0"/>
                <a:cs typeface="Verdana" pitchFamily="34" charset="0"/>
              </a:rPr>
              <a:t>Ansätze zur Problemlösung</a:t>
            </a:r>
          </a:p>
        </p:txBody>
      </p:sp>
      <p:pic>
        <p:nvPicPr>
          <p:cNvPr id="21"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2" name="Fußzeilenplatzhalter 3"/>
          <p:cNvSpPr>
            <a:spLocks noGrp="1"/>
          </p:cNvSpPr>
          <p:nvPr>
            <p:ph type="ftr" sz="quarter" idx="11"/>
          </p:nvPr>
        </p:nvSpPr>
        <p:spPr>
          <a:xfrm>
            <a:off x="1763688" y="6500192"/>
            <a:ext cx="6048672"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1119707" y="1905000"/>
            <a:ext cx="7124701" cy="3540224"/>
          </a:xfrm>
          <a:prstGeom prst="rect">
            <a:avLst/>
          </a:prstGeom>
          <a:noFill/>
          <a:ln w="9525">
            <a:noFill/>
            <a:miter lim="800000"/>
            <a:headEnd/>
            <a:tailEnd/>
          </a:ln>
        </p:spPr>
      </p:pic>
      <p:sp>
        <p:nvSpPr>
          <p:cNvPr id="7" name="Ellipse 6"/>
          <p:cNvSpPr/>
          <p:nvPr/>
        </p:nvSpPr>
        <p:spPr>
          <a:xfrm>
            <a:off x="4355976" y="2708920"/>
            <a:ext cx="3024336" cy="316835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904056" y="620688"/>
            <a:ext cx="7772400" cy="1143000"/>
          </a:xfrm>
        </p:spPr>
        <p:txBody>
          <a:bodyPr/>
          <a:lstStyle/>
          <a:p>
            <a:pPr marL="609600" lvl="0" indent="-609600">
              <a:spcBef>
                <a:spcPct val="20000"/>
              </a:spcBef>
              <a:defRPr/>
            </a:pPr>
            <a:r>
              <a:rPr lang="de-DE" sz="2800" dirty="0" smtClean="0">
                <a:solidFill>
                  <a:schemeClr val="tx1"/>
                </a:solidFill>
                <a:latin typeface="Verdana" pitchFamily="34" charset="0"/>
                <a:ea typeface="Verdana" pitchFamily="34" charset="0"/>
                <a:cs typeface="Verdana" pitchFamily="34" charset="0"/>
              </a:rPr>
              <a:t>Anpassen des Textes an die Leser</a:t>
            </a:r>
            <a:endParaRPr lang="de-DE" sz="4000" dirty="0" smtClean="0">
              <a:solidFill>
                <a:schemeClr val="tx1"/>
              </a:solidFill>
              <a:latin typeface="Verdana" pitchFamily="34" charset="0"/>
              <a:ea typeface="Verdana" pitchFamily="34" charset="0"/>
              <a:cs typeface="Verdana" pitchFamily="34" charset="0"/>
            </a:endParaRPr>
          </a:p>
        </p:txBody>
      </p:sp>
      <p:pic>
        <p:nvPicPr>
          <p:cNvPr id="6"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Rectangle 3"/>
          <p:cNvSpPr txBox="1">
            <a:spLocks noChangeArrowheads="1"/>
          </p:cNvSpPr>
          <p:nvPr/>
        </p:nvSpPr>
        <p:spPr bwMode="auto">
          <a:xfrm>
            <a:off x="539552" y="1700808"/>
            <a:ext cx="5276577" cy="4464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0" fontAlgn="base" latinLnBrk="0" hangingPunct="0">
              <a:lnSpc>
                <a:spcPct val="100000"/>
              </a:lnSpc>
              <a:spcBef>
                <a:spcPct val="20000"/>
              </a:spcBef>
              <a:spcAft>
                <a:spcPct val="0"/>
              </a:spcAft>
              <a:buClrTx/>
              <a:buSzTx/>
              <a:tabLst/>
              <a:defRPr/>
            </a:pPr>
            <a:r>
              <a:rPr lang="de-DE" sz="2000" kern="0" dirty="0" smtClean="0">
                <a:latin typeface="Verdana" pitchFamily="34" charset="0"/>
                <a:ea typeface="Verdana" pitchFamily="34" charset="0"/>
                <a:cs typeface="Verdana" pitchFamily="34" charset="0"/>
              </a:rPr>
              <a:t>z.B.: Biologieunterricht / NW-Unterricht</a:t>
            </a:r>
            <a:br>
              <a:rPr lang="de-DE" sz="2000" kern="0" dirty="0" smtClean="0">
                <a:latin typeface="Verdana" pitchFamily="34" charset="0"/>
                <a:ea typeface="Verdana" pitchFamily="34" charset="0"/>
                <a:cs typeface="Verdana" pitchFamily="34" charset="0"/>
              </a:rPr>
            </a:br>
            <a:r>
              <a:rPr lang="de-DE" sz="2000" kern="0" dirty="0" smtClean="0">
                <a:latin typeface="Verdana" pitchFamily="34" charset="0"/>
                <a:ea typeface="Verdana" pitchFamily="34" charset="0"/>
                <a:cs typeface="Verdana" pitchFamily="34" charset="0"/>
              </a:rPr>
              <a:t> </a:t>
            </a:r>
          </a:p>
          <a:p>
            <a:pPr marL="609600" marR="0" lvl="0" indent="-609600" algn="l" defTabSz="914400" rtl="0" eaLnBrk="0" fontAlgn="base" latinLnBrk="0" hangingPunct="0">
              <a:lnSpc>
                <a:spcPct val="100000"/>
              </a:lnSpc>
              <a:spcBef>
                <a:spcPct val="20000"/>
              </a:spcBef>
              <a:spcAft>
                <a:spcPct val="0"/>
              </a:spcAft>
              <a:buClrTx/>
              <a:buSzTx/>
              <a:tabLst/>
              <a:defRPr/>
            </a:pPr>
            <a:r>
              <a:rPr lang="de-DE" sz="2000" kern="0" dirty="0" smtClean="0">
                <a:latin typeface="Verdana" pitchFamily="34" charset="0"/>
                <a:ea typeface="Verdana" pitchFamily="34" charset="0"/>
                <a:cs typeface="Verdana" pitchFamily="34" charset="0"/>
              </a:rPr>
              <a:t>Das Mikroskop</a:t>
            </a:r>
          </a:p>
          <a:p>
            <a:pPr marL="609600" marR="0" lvl="0" indent="-609600" algn="l" defTabSz="914400" rtl="0" eaLnBrk="0" fontAlgn="base" latinLnBrk="0" hangingPunct="0">
              <a:lnSpc>
                <a:spcPct val="100000"/>
              </a:lnSpc>
              <a:spcBef>
                <a:spcPct val="20000"/>
              </a:spcBef>
              <a:spcAft>
                <a:spcPct val="0"/>
              </a:spcAft>
              <a:buClrTx/>
              <a:buSzTx/>
              <a:tabLst/>
              <a:defRPr/>
            </a:pPr>
            <a:endParaRPr lang="de-DE" sz="2000" kern="0" dirty="0" smtClean="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r>
              <a:rPr lang="de-DE" sz="1200" kern="0" dirty="0" smtClean="0">
                <a:latin typeface="Verdana" pitchFamily="34" charset="0"/>
                <a:ea typeface="Verdana" pitchFamily="34" charset="0"/>
                <a:cs typeface="Verdana" pitchFamily="34" charset="0"/>
              </a:rPr>
              <a:t>Arbeitsblatt bleibt gleich.</a:t>
            </a:r>
          </a:p>
          <a:p>
            <a:pPr marL="609600" marR="0" lvl="0" indent="-609600" algn="l" defTabSz="914400" rtl="0" eaLnBrk="0" fontAlgn="base" latinLnBrk="0" hangingPunct="0">
              <a:lnSpc>
                <a:spcPct val="100000"/>
              </a:lnSpc>
              <a:spcBef>
                <a:spcPct val="20000"/>
              </a:spcBef>
              <a:spcAft>
                <a:spcPct val="0"/>
              </a:spcAft>
              <a:buClrTx/>
              <a:buSzTx/>
              <a:tabLst/>
              <a:defRPr/>
            </a:pPr>
            <a:endParaRPr lang="de-DE" sz="1200" kern="0" dirty="0" smtClean="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r>
              <a:rPr lang="de-DE" sz="1200" b="1" kern="0" dirty="0" smtClean="0">
                <a:solidFill>
                  <a:srgbClr val="C00000"/>
                </a:solidFill>
                <a:latin typeface="Verdana" pitchFamily="34" charset="0"/>
                <a:ea typeface="Verdana" pitchFamily="34" charset="0"/>
                <a:cs typeface="Verdana" pitchFamily="34" charset="0"/>
              </a:rPr>
              <a:t>Variation des</a:t>
            </a:r>
          </a:p>
          <a:p>
            <a:pPr marL="609600" marR="0" lvl="0" indent="-609600" algn="l" defTabSz="914400" rtl="0" eaLnBrk="0" fontAlgn="base" latinLnBrk="0" hangingPunct="0">
              <a:lnSpc>
                <a:spcPct val="100000"/>
              </a:lnSpc>
              <a:spcBef>
                <a:spcPct val="20000"/>
              </a:spcBef>
              <a:spcAft>
                <a:spcPct val="0"/>
              </a:spcAft>
              <a:buClrTx/>
              <a:buSzTx/>
              <a:tabLst/>
              <a:defRPr/>
            </a:pPr>
            <a:r>
              <a:rPr lang="de-DE" sz="1200" b="1" kern="0" dirty="0" smtClean="0">
                <a:solidFill>
                  <a:srgbClr val="C00000"/>
                </a:solidFill>
                <a:latin typeface="Verdana" pitchFamily="34" charset="0"/>
                <a:ea typeface="Verdana" pitchFamily="34" charset="0"/>
                <a:cs typeface="Verdana" pitchFamily="34" charset="0"/>
              </a:rPr>
              <a:t>Anspruchsniveaus durch </a:t>
            </a:r>
          </a:p>
          <a:p>
            <a:pPr marL="609600" marR="0" lvl="0" indent="-609600" algn="l" defTabSz="914400" rtl="0" eaLnBrk="0" fontAlgn="base" latinLnBrk="0" hangingPunct="0">
              <a:lnSpc>
                <a:spcPct val="100000"/>
              </a:lnSpc>
              <a:spcBef>
                <a:spcPct val="20000"/>
              </a:spcBef>
              <a:spcAft>
                <a:spcPct val="0"/>
              </a:spcAft>
              <a:buClrTx/>
              <a:buSzTx/>
              <a:tabLst/>
              <a:defRPr/>
            </a:pPr>
            <a:r>
              <a:rPr lang="de-DE" sz="1200" b="1" kern="0" dirty="0" smtClean="0">
                <a:solidFill>
                  <a:srgbClr val="C00000"/>
                </a:solidFill>
                <a:latin typeface="Verdana" pitchFamily="34" charset="0"/>
                <a:ea typeface="Verdana" pitchFamily="34" charset="0"/>
                <a:cs typeface="Verdana" pitchFamily="34" charset="0"/>
              </a:rPr>
              <a:t>zunehmende </a:t>
            </a:r>
          </a:p>
          <a:p>
            <a:pPr marL="609600" marR="0" lvl="0" indent="-609600" algn="l" defTabSz="914400" rtl="0" eaLnBrk="0" fontAlgn="base" latinLnBrk="0" hangingPunct="0">
              <a:lnSpc>
                <a:spcPct val="100000"/>
              </a:lnSpc>
              <a:spcBef>
                <a:spcPct val="20000"/>
              </a:spcBef>
              <a:spcAft>
                <a:spcPct val="0"/>
              </a:spcAft>
              <a:buClrTx/>
              <a:buSzTx/>
              <a:tabLst/>
              <a:defRPr/>
            </a:pPr>
            <a:r>
              <a:rPr lang="de-DE" sz="1200" b="1" kern="0" dirty="0" smtClean="0">
                <a:solidFill>
                  <a:srgbClr val="C00000"/>
                </a:solidFill>
                <a:latin typeface="Verdana" pitchFamily="34" charset="0"/>
                <a:ea typeface="Verdana" pitchFamily="34" charset="0"/>
                <a:cs typeface="Verdana" pitchFamily="34" charset="0"/>
              </a:rPr>
              <a:t>Strukturierung des </a:t>
            </a:r>
          </a:p>
          <a:p>
            <a:pPr marL="609600" marR="0" lvl="0" indent="-609600" algn="l" defTabSz="914400" rtl="0" eaLnBrk="0" fontAlgn="base" latinLnBrk="0" hangingPunct="0">
              <a:lnSpc>
                <a:spcPct val="100000"/>
              </a:lnSpc>
              <a:spcBef>
                <a:spcPct val="20000"/>
              </a:spcBef>
              <a:spcAft>
                <a:spcPct val="0"/>
              </a:spcAft>
              <a:buClrTx/>
              <a:buSzTx/>
              <a:tabLst/>
              <a:defRPr/>
            </a:pPr>
            <a:r>
              <a:rPr lang="de-DE" sz="1200" b="1" kern="0" dirty="0" smtClean="0">
                <a:solidFill>
                  <a:srgbClr val="C00000"/>
                </a:solidFill>
                <a:latin typeface="Verdana" pitchFamily="34" charset="0"/>
                <a:ea typeface="Verdana" pitchFamily="34" charset="0"/>
                <a:cs typeface="Verdana" pitchFamily="34" charset="0"/>
              </a:rPr>
              <a:t>beschreibenden Textes. </a:t>
            </a:r>
          </a:p>
          <a:p>
            <a:pPr marL="609600" marR="0" lvl="0" indent="-609600" algn="l" defTabSz="914400" rtl="0" eaLnBrk="0" fontAlgn="base" latinLnBrk="0" hangingPunct="0">
              <a:lnSpc>
                <a:spcPct val="100000"/>
              </a:lnSpc>
              <a:spcBef>
                <a:spcPct val="20000"/>
              </a:spcBef>
              <a:spcAft>
                <a:spcPct val="0"/>
              </a:spcAft>
              <a:buClrTx/>
              <a:buSzTx/>
              <a:tabLst/>
              <a:defRPr/>
            </a:pPr>
            <a:endParaRPr lang="de-DE" sz="1200" kern="0" dirty="0" smtClean="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endParaRPr lang="de-DE" sz="1000" kern="0" dirty="0" smtClean="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endParaRPr lang="de-DE" sz="1000" kern="0" dirty="0" smtClean="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endParaRPr lang="de-DE" sz="1000" kern="0" dirty="0" smtClean="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endParaRPr lang="de-DE" sz="1000" kern="0" dirty="0" smtClean="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r>
              <a:rPr lang="de-DE" sz="1000" kern="0" dirty="0" smtClean="0">
                <a:latin typeface="Verdana" pitchFamily="34" charset="0"/>
                <a:ea typeface="Verdana" pitchFamily="34" charset="0"/>
                <a:cs typeface="Verdana" pitchFamily="34" charset="0"/>
              </a:rPr>
              <a:t>Quelle:</a:t>
            </a:r>
          </a:p>
          <a:p>
            <a:pPr marL="609600" marR="0" lvl="0" indent="-609600" algn="l" defTabSz="914400" rtl="0" eaLnBrk="0" fontAlgn="base" latinLnBrk="0" hangingPunct="0">
              <a:lnSpc>
                <a:spcPct val="100000"/>
              </a:lnSpc>
              <a:spcBef>
                <a:spcPct val="20000"/>
              </a:spcBef>
              <a:spcAft>
                <a:spcPct val="0"/>
              </a:spcAft>
              <a:buClrTx/>
              <a:buSzTx/>
              <a:tabLst/>
              <a:defRPr/>
            </a:pPr>
            <a:r>
              <a:rPr lang="de-DE" sz="1000" kern="0" dirty="0" smtClean="0">
                <a:latin typeface="Verdana" pitchFamily="34" charset="0"/>
                <a:ea typeface="Verdana" pitchFamily="34" charset="0"/>
                <a:cs typeface="Verdana" pitchFamily="34" charset="0"/>
              </a:rPr>
              <a:t>Elke Peter: Mikroskopieren lernen. </a:t>
            </a:r>
          </a:p>
          <a:p>
            <a:pPr marL="609600" marR="0" lvl="0" indent="-609600" algn="l" defTabSz="914400" rtl="0" eaLnBrk="0" fontAlgn="base" latinLnBrk="0" hangingPunct="0">
              <a:lnSpc>
                <a:spcPct val="100000"/>
              </a:lnSpc>
              <a:spcBef>
                <a:spcPct val="20000"/>
              </a:spcBef>
              <a:spcAft>
                <a:spcPct val="0"/>
              </a:spcAft>
              <a:buClrTx/>
              <a:buSzTx/>
              <a:tabLst/>
              <a:defRPr/>
            </a:pPr>
            <a:r>
              <a:rPr lang="de-DE" sz="1000" kern="0" dirty="0" smtClean="0">
                <a:latin typeface="Verdana" pitchFamily="34" charset="0"/>
                <a:ea typeface="Verdana" pitchFamily="34" charset="0"/>
                <a:cs typeface="Verdana" pitchFamily="34" charset="0"/>
              </a:rPr>
              <a:t>In: </a:t>
            </a:r>
            <a:r>
              <a:rPr lang="de-DE" sz="1000" kern="0" dirty="0" err="1" smtClean="0">
                <a:latin typeface="Verdana" pitchFamily="34" charset="0"/>
                <a:ea typeface="Verdana" pitchFamily="34" charset="0"/>
                <a:cs typeface="Verdana" pitchFamily="34" charset="0"/>
              </a:rPr>
              <a:t>lernchancen</a:t>
            </a:r>
            <a:r>
              <a:rPr lang="de-DE" sz="1000" kern="0" dirty="0" smtClean="0">
                <a:latin typeface="Verdana" pitchFamily="34" charset="0"/>
                <a:ea typeface="Verdana" pitchFamily="34" charset="0"/>
                <a:cs typeface="Verdana" pitchFamily="34" charset="0"/>
              </a:rPr>
              <a:t> 42/2004, S. 22 - 29 </a:t>
            </a:r>
            <a:endParaRPr lang="de-DE" sz="2000" kern="0" dirty="0">
              <a:latin typeface="Verdana" pitchFamily="34" charset="0"/>
              <a:ea typeface="Verdana" pitchFamily="34" charset="0"/>
              <a:cs typeface="Verdana" pitchFamily="34" charset="0"/>
            </a:endParaRPr>
          </a:p>
        </p:txBody>
      </p:sp>
      <p:pic>
        <p:nvPicPr>
          <p:cNvPr id="45057" name="Picture 1"/>
          <p:cNvPicPr>
            <a:picLocks noChangeAspect="1" noChangeArrowheads="1"/>
          </p:cNvPicPr>
          <p:nvPr/>
        </p:nvPicPr>
        <p:blipFill>
          <a:blip r:embed="rId4" cstate="print"/>
          <a:srcRect/>
          <a:stretch>
            <a:fillRect/>
          </a:stretch>
        </p:blipFill>
        <p:spPr bwMode="auto">
          <a:xfrm rot="16200000">
            <a:off x="3770603" y="1542572"/>
            <a:ext cx="3955528" cy="5424130"/>
          </a:xfrm>
          <a:prstGeom prst="rect">
            <a:avLst/>
          </a:prstGeom>
          <a:noFill/>
          <a:ln w="9525">
            <a:noFill/>
            <a:miter lim="800000"/>
            <a:headEnd/>
            <a:tailEnd/>
          </a:ln>
        </p:spPr>
      </p:pic>
      <p:sp>
        <p:nvSpPr>
          <p:cNvPr id="9" name="Fußzeilenplatzhalter 3"/>
          <p:cNvSpPr>
            <a:spLocks noGrp="1"/>
          </p:cNvSpPr>
          <p:nvPr>
            <p:ph type="ftr" sz="quarter" idx="11"/>
          </p:nvPr>
        </p:nvSpPr>
        <p:spPr>
          <a:xfrm>
            <a:off x="1763688" y="6500192"/>
            <a:ext cx="6048672"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5057"/>
                                        </p:tgtEl>
                                        <p:attrNameLst>
                                          <p:attrName>style.visibility</p:attrName>
                                        </p:attrNameLst>
                                      </p:cBhvr>
                                      <p:to>
                                        <p:strVal val="visible"/>
                                      </p:to>
                                    </p:set>
                                    <p:animEffect transition="in" filter="blinds(horizontal)">
                                      <p:cBhvr>
                                        <p:cTn id="15" dur="500"/>
                                        <p:tgtEl>
                                          <p:spTgt spid="4505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linds(horizontal)">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blinds(horizontal)">
                                      <p:cBhvr>
                                        <p:cTn id="25" dur="500"/>
                                        <p:tgtEl>
                                          <p:spTgt spid="7">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blinds(horizontal)">
                                      <p:cBhvr>
                                        <p:cTn id="28" dur="500"/>
                                        <p:tgtEl>
                                          <p:spTgt spid="7">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blinds(horizontal)">
                                      <p:cBhvr>
                                        <p:cTn id="31" dur="500"/>
                                        <p:tgtEl>
                                          <p:spTgt spid="7">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blinds(horizontal)">
                                      <p:cBhvr>
                                        <p:cTn id="34" dur="500"/>
                                        <p:tgtEl>
                                          <p:spTgt spid="7">
                                            <p:txEl>
                                              <p:pRg st="8" end="8"/>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blinds(horizontal)">
                                      <p:cBhvr>
                                        <p:cTn id="37" dur="500"/>
                                        <p:tgtEl>
                                          <p:spTgt spid="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15" end="15"/>
                                            </p:txEl>
                                          </p:spTgt>
                                        </p:tgtEl>
                                        <p:attrNameLst>
                                          <p:attrName>style.visibility</p:attrName>
                                        </p:attrNameLst>
                                      </p:cBhvr>
                                      <p:to>
                                        <p:strVal val="visible"/>
                                      </p:to>
                                    </p:set>
                                    <p:animEffect transition="in" filter="blinds(horizontal)">
                                      <p:cBhvr>
                                        <p:cTn id="42" dur="500"/>
                                        <p:tgtEl>
                                          <p:spTgt spid="7">
                                            <p:txEl>
                                              <p:pRg st="15" end="15"/>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7">
                                            <p:txEl>
                                              <p:pRg st="16" end="16"/>
                                            </p:txEl>
                                          </p:spTgt>
                                        </p:tgtEl>
                                        <p:attrNameLst>
                                          <p:attrName>style.visibility</p:attrName>
                                        </p:attrNameLst>
                                      </p:cBhvr>
                                      <p:to>
                                        <p:strVal val="visible"/>
                                      </p:to>
                                    </p:set>
                                    <p:animEffect transition="in" filter="blinds(horizontal)">
                                      <p:cBhvr>
                                        <p:cTn id="45" dur="500"/>
                                        <p:tgtEl>
                                          <p:spTgt spid="7">
                                            <p:txEl>
                                              <p:pRg st="16" end="16"/>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7">
                                            <p:txEl>
                                              <p:pRg st="17" end="17"/>
                                            </p:txEl>
                                          </p:spTgt>
                                        </p:tgtEl>
                                        <p:attrNameLst>
                                          <p:attrName>style.visibility</p:attrName>
                                        </p:attrNameLst>
                                      </p:cBhvr>
                                      <p:to>
                                        <p:strVal val="visible"/>
                                      </p:to>
                                    </p:set>
                                    <p:animEffect transition="in" filter="blinds(horizontal)">
                                      <p:cBhvr>
                                        <p:cTn id="48" dur="500"/>
                                        <p:tgtEl>
                                          <p:spTgt spid="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259632" y="125760"/>
            <a:ext cx="7198568" cy="1215008"/>
          </a:xfrm>
        </p:spPr>
        <p:txBody>
          <a:bodyPr/>
          <a:lstStyle/>
          <a:p>
            <a:pPr marL="609600" lvl="0" indent="-609600">
              <a:spcBef>
                <a:spcPct val="20000"/>
              </a:spcBef>
              <a:defRPr/>
            </a:pPr>
            <a:r>
              <a:rPr lang="de-DE" sz="2400" dirty="0" smtClean="0">
                <a:solidFill>
                  <a:srgbClr val="000000"/>
                </a:solidFill>
                <a:latin typeface="Verdana" pitchFamily="34" charset="0"/>
                <a:ea typeface="Verdana" pitchFamily="34" charset="0"/>
                <a:cs typeface="Verdana" pitchFamily="34" charset="0"/>
              </a:rPr>
              <a:t>Auflösen des gleichen Anspruchsniveaus</a:t>
            </a:r>
            <a:br>
              <a:rPr lang="de-DE" sz="2400" dirty="0" smtClean="0">
                <a:solidFill>
                  <a:srgbClr val="000000"/>
                </a:solidFill>
                <a:latin typeface="Verdana" pitchFamily="34" charset="0"/>
                <a:ea typeface="Verdana" pitchFamily="34" charset="0"/>
                <a:cs typeface="Verdana" pitchFamily="34" charset="0"/>
              </a:rPr>
            </a:br>
            <a:r>
              <a:rPr lang="de-DE" sz="2400" dirty="0" smtClean="0">
                <a:solidFill>
                  <a:srgbClr val="000000"/>
                </a:solidFill>
                <a:latin typeface="Verdana" pitchFamily="34" charset="0"/>
                <a:ea typeface="Verdana" pitchFamily="34" charset="0"/>
                <a:cs typeface="Verdana" pitchFamily="34" charset="0"/>
              </a:rPr>
              <a:t>z.B. das Mikroskop</a:t>
            </a:r>
            <a:endParaRPr lang="de-DE" sz="4000" dirty="0" smtClean="0">
              <a:solidFill>
                <a:schemeClr val="tx1"/>
              </a:solidFill>
              <a:latin typeface="Verdana" pitchFamily="34" charset="0"/>
              <a:ea typeface="Verdana" pitchFamily="34" charset="0"/>
              <a:cs typeface="Verdana" pitchFamily="34" charset="0"/>
            </a:endParaRPr>
          </a:p>
        </p:txBody>
      </p:sp>
      <p:pic>
        <p:nvPicPr>
          <p:cNvPr id="6"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62466" name="Picture 2"/>
          <p:cNvPicPr>
            <a:picLocks noChangeAspect="1" noChangeArrowheads="1"/>
          </p:cNvPicPr>
          <p:nvPr/>
        </p:nvPicPr>
        <p:blipFill>
          <a:blip r:embed="rId4" cstate="print"/>
          <a:srcRect/>
          <a:stretch>
            <a:fillRect/>
          </a:stretch>
        </p:blipFill>
        <p:spPr bwMode="auto">
          <a:xfrm>
            <a:off x="644595" y="1122784"/>
            <a:ext cx="3940526" cy="5402560"/>
          </a:xfrm>
          <a:prstGeom prst="rect">
            <a:avLst/>
          </a:prstGeom>
          <a:noFill/>
          <a:ln w="9525">
            <a:noFill/>
            <a:miter lim="800000"/>
            <a:headEnd/>
            <a:tailEnd/>
          </a:ln>
        </p:spPr>
      </p:pic>
      <p:pic>
        <p:nvPicPr>
          <p:cNvPr id="62467" name="Picture 3"/>
          <p:cNvPicPr>
            <a:picLocks noChangeAspect="1" noChangeArrowheads="1"/>
          </p:cNvPicPr>
          <p:nvPr/>
        </p:nvPicPr>
        <p:blipFill>
          <a:blip r:embed="rId5" cstate="print"/>
          <a:srcRect/>
          <a:stretch>
            <a:fillRect/>
          </a:stretch>
        </p:blipFill>
        <p:spPr bwMode="auto">
          <a:xfrm rot="10800000">
            <a:off x="4716015" y="1124742"/>
            <a:ext cx="3898467" cy="5328593"/>
          </a:xfrm>
          <a:prstGeom prst="rect">
            <a:avLst/>
          </a:prstGeom>
          <a:noFill/>
          <a:ln w="9525">
            <a:noFill/>
            <a:miter lim="800000"/>
            <a:headEnd/>
            <a:tailEnd/>
          </a:ln>
        </p:spPr>
      </p:pic>
      <p:sp>
        <p:nvSpPr>
          <p:cNvPr id="7" name="Textfeld 6"/>
          <p:cNvSpPr txBox="1"/>
          <p:nvPr/>
        </p:nvSpPr>
        <p:spPr>
          <a:xfrm>
            <a:off x="1707552" y="3068960"/>
            <a:ext cx="2104872" cy="1200329"/>
          </a:xfrm>
          <a:prstGeom prst="rect">
            <a:avLst/>
          </a:prstGeom>
          <a:solidFill>
            <a:srgbClr val="C00000"/>
          </a:solidFill>
          <a:effectLst>
            <a:outerShdw blurRad="152400" dist="38100" dir="2700000" sx="110000" sy="110000" algn="tl" rotWithShape="0">
              <a:schemeClr val="bg1">
                <a:lumMod val="65000"/>
                <a:alpha val="52000"/>
              </a:schemeClr>
            </a:outerShdw>
          </a:effectLst>
        </p:spPr>
        <p:txBody>
          <a:bodyPr wrap="none" rtlCol="0">
            <a:spAutoFit/>
          </a:bodyPr>
          <a:lstStyle/>
          <a:p>
            <a:pPr algn="ctr"/>
            <a:r>
              <a:rPr lang="de-DE" sz="3600" dirty="0" smtClean="0">
                <a:solidFill>
                  <a:schemeClr val="bg1"/>
                </a:solidFill>
                <a:latin typeface="Verdana" pitchFamily="34" charset="0"/>
                <a:ea typeface="Verdana" pitchFamily="34" charset="0"/>
                <a:cs typeface="Verdana" pitchFamily="34" charset="0"/>
              </a:rPr>
              <a:t>Text</a:t>
            </a:r>
          </a:p>
          <a:p>
            <a:pPr algn="ctr"/>
            <a:r>
              <a:rPr lang="de-DE" sz="1800" b="1" dirty="0" smtClean="0">
                <a:solidFill>
                  <a:schemeClr val="bg1"/>
                </a:solidFill>
                <a:latin typeface="Verdana" pitchFamily="34" charset="0"/>
                <a:ea typeface="Verdana" pitchFamily="34" charset="0"/>
                <a:cs typeface="Verdana" pitchFamily="34" charset="0"/>
              </a:rPr>
              <a:t>eigenständig </a:t>
            </a:r>
          </a:p>
          <a:p>
            <a:r>
              <a:rPr lang="de-DE" sz="1800" b="1" dirty="0" smtClean="0">
                <a:solidFill>
                  <a:schemeClr val="bg1"/>
                </a:solidFill>
                <a:latin typeface="Verdana" pitchFamily="34" charset="0"/>
                <a:ea typeface="Verdana" pitchFamily="34" charset="0"/>
                <a:cs typeface="Verdana" pitchFamily="34" charset="0"/>
              </a:rPr>
              <a:t>zu erschließen</a:t>
            </a:r>
            <a:endParaRPr lang="de-DE" sz="1800" b="1" dirty="0">
              <a:solidFill>
                <a:schemeClr val="bg1"/>
              </a:solidFill>
              <a:latin typeface="Verdana" pitchFamily="34" charset="0"/>
              <a:ea typeface="Verdana" pitchFamily="34" charset="0"/>
              <a:cs typeface="Verdana" pitchFamily="34" charset="0"/>
            </a:endParaRPr>
          </a:p>
        </p:txBody>
      </p:sp>
      <p:sp>
        <p:nvSpPr>
          <p:cNvPr id="8" name="Textfeld 7"/>
          <p:cNvSpPr txBox="1"/>
          <p:nvPr/>
        </p:nvSpPr>
        <p:spPr>
          <a:xfrm>
            <a:off x="5803480" y="3068960"/>
            <a:ext cx="1689886" cy="1200329"/>
          </a:xfrm>
          <a:prstGeom prst="rect">
            <a:avLst/>
          </a:prstGeom>
          <a:solidFill>
            <a:srgbClr val="C00000"/>
          </a:solidFill>
          <a:effectLst>
            <a:outerShdw blurRad="152400" dist="38100" dir="2700000" sx="110000" sy="110000" algn="tl" rotWithShape="0">
              <a:schemeClr val="bg1">
                <a:lumMod val="65000"/>
                <a:alpha val="52000"/>
              </a:schemeClr>
            </a:outerShdw>
          </a:effectLst>
        </p:spPr>
        <p:txBody>
          <a:bodyPr wrap="none" rtlCol="0">
            <a:spAutoFit/>
          </a:bodyPr>
          <a:lstStyle/>
          <a:p>
            <a:pPr algn="ctr"/>
            <a:r>
              <a:rPr lang="de-DE" sz="3600" dirty="0" smtClean="0">
                <a:solidFill>
                  <a:schemeClr val="bg1"/>
                </a:solidFill>
                <a:latin typeface="Verdana" pitchFamily="34" charset="0"/>
                <a:ea typeface="Verdana" pitchFamily="34" charset="0"/>
                <a:cs typeface="Verdana" pitchFamily="34" charset="0"/>
              </a:rPr>
              <a:t>Text</a:t>
            </a:r>
          </a:p>
          <a:p>
            <a:pPr algn="ctr"/>
            <a:r>
              <a:rPr lang="de-DE" sz="1800" b="1" dirty="0" smtClean="0">
                <a:solidFill>
                  <a:schemeClr val="bg1"/>
                </a:solidFill>
                <a:latin typeface="Verdana" pitchFamily="34" charset="0"/>
                <a:ea typeface="Verdana" pitchFamily="34" charset="0"/>
                <a:cs typeface="Verdana" pitchFamily="34" charset="0"/>
              </a:rPr>
              <a:t>mit Hervor-</a:t>
            </a:r>
          </a:p>
          <a:p>
            <a:pPr algn="ctr"/>
            <a:r>
              <a:rPr lang="de-DE" sz="1800" b="1" dirty="0" err="1" smtClean="0">
                <a:solidFill>
                  <a:schemeClr val="bg1"/>
                </a:solidFill>
                <a:latin typeface="Verdana" pitchFamily="34" charset="0"/>
                <a:ea typeface="Verdana" pitchFamily="34" charset="0"/>
                <a:cs typeface="Verdana" pitchFamily="34" charset="0"/>
              </a:rPr>
              <a:t>hebungen</a:t>
            </a:r>
            <a:endParaRPr lang="de-DE" sz="1800" b="1" dirty="0">
              <a:solidFill>
                <a:schemeClr val="bg1"/>
              </a:solidFill>
              <a:latin typeface="Verdana" pitchFamily="34" charset="0"/>
              <a:ea typeface="Verdana" pitchFamily="34" charset="0"/>
              <a:cs typeface="Verdana" pitchFamily="34" charset="0"/>
            </a:endParaRPr>
          </a:p>
        </p:txBody>
      </p:sp>
      <p:sp>
        <p:nvSpPr>
          <p:cNvPr id="10" name="Fußzeilenplatzhalter 3"/>
          <p:cNvSpPr>
            <a:spLocks noGrp="1"/>
          </p:cNvSpPr>
          <p:nvPr>
            <p:ph type="ftr" sz="quarter" idx="11"/>
          </p:nvPr>
        </p:nvSpPr>
        <p:spPr>
          <a:xfrm>
            <a:off x="1763688" y="6500192"/>
            <a:ext cx="6048672"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2467"/>
                                        </p:tgtEl>
                                        <p:attrNameLst>
                                          <p:attrName>style.visibility</p:attrName>
                                        </p:attrNameLst>
                                      </p:cBhvr>
                                      <p:to>
                                        <p:strVal val="visible"/>
                                      </p:to>
                                    </p:set>
                                    <p:animEffect transition="in" filter="blinds(horizontal)">
                                      <p:cBhvr>
                                        <p:cTn id="17" dur="500"/>
                                        <p:tgtEl>
                                          <p:spTgt spid="624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259632" y="125760"/>
            <a:ext cx="7198568" cy="1215008"/>
          </a:xfrm>
        </p:spPr>
        <p:txBody>
          <a:bodyPr/>
          <a:lstStyle/>
          <a:p>
            <a:pPr marL="609600" lvl="0" indent="-609600">
              <a:spcBef>
                <a:spcPct val="20000"/>
              </a:spcBef>
              <a:defRPr/>
            </a:pPr>
            <a:r>
              <a:rPr lang="de-DE" sz="2400" dirty="0" smtClean="0">
                <a:solidFill>
                  <a:srgbClr val="000000"/>
                </a:solidFill>
                <a:latin typeface="Verdana" pitchFamily="34" charset="0"/>
                <a:ea typeface="Verdana" pitchFamily="34" charset="0"/>
                <a:cs typeface="Verdana" pitchFamily="34" charset="0"/>
              </a:rPr>
              <a:t>Auflösen des gleichen Anspruchsniveaus</a:t>
            </a:r>
            <a:br>
              <a:rPr lang="de-DE" sz="2400" dirty="0" smtClean="0">
                <a:solidFill>
                  <a:srgbClr val="000000"/>
                </a:solidFill>
                <a:latin typeface="Verdana" pitchFamily="34" charset="0"/>
                <a:ea typeface="Verdana" pitchFamily="34" charset="0"/>
                <a:cs typeface="Verdana" pitchFamily="34" charset="0"/>
              </a:rPr>
            </a:br>
            <a:r>
              <a:rPr lang="de-DE" sz="2400" dirty="0" smtClean="0">
                <a:solidFill>
                  <a:srgbClr val="000000"/>
                </a:solidFill>
                <a:latin typeface="Verdana" pitchFamily="34" charset="0"/>
                <a:ea typeface="Verdana" pitchFamily="34" charset="0"/>
                <a:cs typeface="Verdana" pitchFamily="34" charset="0"/>
              </a:rPr>
              <a:t>z.B. das Mikroskop</a:t>
            </a:r>
            <a:endParaRPr lang="de-DE" sz="4000" dirty="0" smtClean="0">
              <a:solidFill>
                <a:schemeClr val="tx1"/>
              </a:solidFill>
              <a:latin typeface="Verdana" pitchFamily="34" charset="0"/>
              <a:ea typeface="Verdana" pitchFamily="34" charset="0"/>
              <a:cs typeface="Verdana" pitchFamily="34" charset="0"/>
            </a:endParaRPr>
          </a:p>
        </p:txBody>
      </p:sp>
      <p:pic>
        <p:nvPicPr>
          <p:cNvPr id="6"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63491" name="Picture 3"/>
          <p:cNvPicPr>
            <a:picLocks noChangeAspect="1" noChangeArrowheads="1"/>
          </p:cNvPicPr>
          <p:nvPr/>
        </p:nvPicPr>
        <p:blipFill>
          <a:blip r:embed="rId4" cstate="print"/>
          <a:srcRect/>
          <a:stretch>
            <a:fillRect/>
          </a:stretch>
        </p:blipFill>
        <p:spPr bwMode="auto">
          <a:xfrm rot="16200000">
            <a:off x="-102330" y="1910639"/>
            <a:ext cx="5256587" cy="3828806"/>
          </a:xfrm>
          <a:prstGeom prst="rect">
            <a:avLst/>
          </a:prstGeom>
          <a:noFill/>
          <a:ln w="9525">
            <a:noFill/>
            <a:miter lim="800000"/>
            <a:headEnd/>
            <a:tailEnd/>
          </a:ln>
        </p:spPr>
      </p:pic>
      <p:pic>
        <p:nvPicPr>
          <p:cNvPr id="63492" name="Picture 4"/>
          <p:cNvPicPr>
            <a:picLocks noChangeAspect="1" noChangeArrowheads="1"/>
          </p:cNvPicPr>
          <p:nvPr/>
        </p:nvPicPr>
        <p:blipFill>
          <a:blip r:embed="rId5" cstate="print"/>
          <a:srcRect/>
          <a:stretch>
            <a:fillRect/>
          </a:stretch>
        </p:blipFill>
        <p:spPr bwMode="auto">
          <a:xfrm rot="5400000">
            <a:off x="3955311" y="1910891"/>
            <a:ext cx="5311071" cy="3843186"/>
          </a:xfrm>
          <a:prstGeom prst="rect">
            <a:avLst/>
          </a:prstGeom>
          <a:noFill/>
          <a:ln w="9525">
            <a:noFill/>
            <a:miter lim="800000"/>
            <a:headEnd/>
            <a:tailEnd/>
          </a:ln>
        </p:spPr>
      </p:pic>
      <p:sp>
        <p:nvSpPr>
          <p:cNvPr id="7" name="Textfeld 6"/>
          <p:cNvSpPr txBox="1"/>
          <p:nvPr/>
        </p:nvSpPr>
        <p:spPr>
          <a:xfrm>
            <a:off x="1616886" y="3068960"/>
            <a:ext cx="2286203" cy="1200329"/>
          </a:xfrm>
          <a:prstGeom prst="rect">
            <a:avLst/>
          </a:prstGeom>
          <a:solidFill>
            <a:srgbClr val="C00000"/>
          </a:solidFill>
          <a:effectLst>
            <a:outerShdw blurRad="152400" dist="38100" dir="2700000" sx="110000" sy="110000" algn="tl" rotWithShape="0">
              <a:schemeClr val="bg1">
                <a:lumMod val="65000"/>
                <a:alpha val="52000"/>
              </a:schemeClr>
            </a:outerShdw>
          </a:effectLst>
        </p:spPr>
        <p:txBody>
          <a:bodyPr wrap="none" rtlCol="0">
            <a:spAutoFit/>
          </a:bodyPr>
          <a:lstStyle/>
          <a:p>
            <a:pPr algn="ctr"/>
            <a:r>
              <a:rPr lang="de-DE" sz="3600" dirty="0" smtClean="0">
                <a:solidFill>
                  <a:schemeClr val="bg1"/>
                </a:solidFill>
                <a:latin typeface="Verdana" pitchFamily="34" charset="0"/>
                <a:ea typeface="Verdana" pitchFamily="34" charset="0"/>
                <a:cs typeface="Verdana" pitchFamily="34" charset="0"/>
              </a:rPr>
              <a:t>Begriffe</a:t>
            </a:r>
          </a:p>
          <a:p>
            <a:pPr algn="ctr"/>
            <a:r>
              <a:rPr lang="de-DE" sz="1800" b="1" dirty="0" smtClean="0">
                <a:solidFill>
                  <a:schemeClr val="bg1"/>
                </a:solidFill>
                <a:latin typeface="Verdana" pitchFamily="34" charset="0"/>
                <a:ea typeface="Verdana" pitchFamily="34" charset="0"/>
                <a:cs typeface="Verdana" pitchFamily="34" charset="0"/>
              </a:rPr>
              <a:t>und zugehörige </a:t>
            </a:r>
            <a:br>
              <a:rPr lang="de-DE" sz="1800" b="1" dirty="0" smtClean="0">
                <a:solidFill>
                  <a:schemeClr val="bg1"/>
                </a:solidFill>
                <a:latin typeface="Verdana" pitchFamily="34" charset="0"/>
                <a:ea typeface="Verdana" pitchFamily="34" charset="0"/>
                <a:cs typeface="Verdana" pitchFamily="34" charset="0"/>
              </a:rPr>
            </a:br>
            <a:r>
              <a:rPr lang="de-DE" sz="1800" b="1" dirty="0" smtClean="0">
                <a:solidFill>
                  <a:schemeClr val="bg1"/>
                </a:solidFill>
                <a:latin typeface="Verdana" pitchFamily="34" charset="0"/>
                <a:ea typeface="Verdana" pitchFamily="34" charset="0"/>
                <a:cs typeface="Verdana" pitchFamily="34" charset="0"/>
              </a:rPr>
              <a:t>Erläuterungen</a:t>
            </a:r>
            <a:endParaRPr lang="de-DE" sz="1800" b="1" dirty="0">
              <a:solidFill>
                <a:schemeClr val="bg1"/>
              </a:solidFill>
              <a:latin typeface="Verdana" pitchFamily="34" charset="0"/>
              <a:ea typeface="Verdana" pitchFamily="34" charset="0"/>
              <a:cs typeface="Verdana" pitchFamily="34" charset="0"/>
            </a:endParaRPr>
          </a:p>
        </p:txBody>
      </p:sp>
      <p:sp>
        <p:nvSpPr>
          <p:cNvPr id="8" name="Textfeld 7"/>
          <p:cNvSpPr txBox="1"/>
          <p:nvPr/>
        </p:nvSpPr>
        <p:spPr>
          <a:xfrm>
            <a:off x="5280605" y="3068960"/>
            <a:ext cx="2638864" cy="1477328"/>
          </a:xfrm>
          <a:prstGeom prst="rect">
            <a:avLst/>
          </a:prstGeom>
          <a:solidFill>
            <a:srgbClr val="C00000"/>
          </a:solidFill>
          <a:effectLst>
            <a:outerShdw blurRad="152400" dist="38100" dir="2700000" sx="110000" sy="110000" algn="tl" rotWithShape="0">
              <a:schemeClr val="bg1">
                <a:lumMod val="65000"/>
                <a:alpha val="52000"/>
              </a:schemeClr>
            </a:outerShdw>
          </a:effectLst>
        </p:spPr>
        <p:txBody>
          <a:bodyPr wrap="none" rtlCol="0">
            <a:spAutoFit/>
          </a:bodyPr>
          <a:lstStyle/>
          <a:p>
            <a:pPr algn="ctr"/>
            <a:r>
              <a:rPr lang="de-DE" sz="3600" dirty="0" smtClean="0">
                <a:solidFill>
                  <a:schemeClr val="bg1"/>
                </a:solidFill>
                <a:latin typeface="Verdana" pitchFamily="34" charset="0"/>
                <a:ea typeface="Verdana" pitchFamily="34" charset="0"/>
                <a:cs typeface="Verdana" pitchFamily="34" charset="0"/>
              </a:rPr>
              <a:t>Kärtchen</a:t>
            </a:r>
          </a:p>
          <a:p>
            <a:pPr algn="ctr"/>
            <a:r>
              <a:rPr lang="de-DE" sz="1800" b="1" dirty="0" smtClean="0">
                <a:solidFill>
                  <a:schemeClr val="bg1"/>
                </a:solidFill>
                <a:latin typeface="Verdana" pitchFamily="34" charset="0"/>
                <a:ea typeface="Verdana" pitchFamily="34" charset="0"/>
                <a:cs typeface="Verdana" pitchFamily="34" charset="0"/>
              </a:rPr>
              <a:t>zum Ordnen - </a:t>
            </a:r>
            <a:br>
              <a:rPr lang="de-DE" sz="1800" b="1" dirty="0" smtClean="0">
                <a:solidFill>
                  <a:schemeClr val="bg1"/>
                </a:solidFill>
                <a:latin typeface="Verdana" pitchFamily="34" charset="0"/>
                <a:ea typeface="Verdana" pitchFamily="34" charset="0"/>
                <a:cs typeface="Verdana" pitchFamily="34" charset="0"/>
              </a:rPr>
            </a:br>
            <a:r>
              <a:rPr lang="de-DE" sz="1800" b="1" dirty="0" smtClean="0">
                <a:solidFill>
                  <a:schemeClr val="bg1"/>
                </a:solidFill>
                <a:latin typeface="Verdana" pitchFamily="34" charset="0"/>
                <a:ea typeface="Verdana" pitchFamily="34" charset="0"/>
                <a:cs typeface="Verdana" pitchFamily="34" charset="0"/>
              </a:rPr>
              <a:t>anschließend</a:t>
            </a:r>
            <a:br>
              <a:rPr lang="de-DE" sz="1800" b="1" dirty="0" smtClean="0">
                <a:solidFill>
                  <a:schemeClr val="bg1"/>
                </a:solidFill>
                <a:latin typeface="Verdana" pitchFamily="34" charset="0"/>
                <a:ea typeface="Verdana" pitchFamily="34" charset="0"/>
                <a:cs typeface="Verdana" pitchFamily="34" charset="0"/>
              </a:rPr>
            </a:br>
            <a:r>
              <a:rPr lang="de-DE" sz="1800" b="1" dirty="0" smtClean="0">
                <a:solidFill>
                  <a:schemeClr val="bg1"/>
                </a:solidFill>
                <a:latin typeface="Verdana" pitchFamily="34" charset="0"/>
                <a:ea typeface="Verdana" pitchFamily="34" charset="0"/>
                <a:cs typeface="Verdana" pitchFamily="34" charset="0"/>
              </a:rPr>
              <a:t>Skizze beschriften </a:t>
            </a:r>
            <a:endParaRPr lang="de-DE" sz="1800" b="1" dirty="0">
              <a:solidFill>
                <a:schemeClr val="bg1"/>
              </a:solidFill>
              <a:latin typeface="Verdana" pitchFamily="34" charset="0"/>
              <a:ea typeface="Verdana" pitchFamily="34" charset="0"/>
              <a:cs typeface="Verdana" pitchFamily="34" charset="0"/>
            </a:endParaRPr>
          </a:p>
        </p:txBody>
      </p:sp>
      <p:sp>
        <p:nvSpPr>
          <p:cNvPr id="10" name="Fußzeilenplatzhalter 3"/>
          <p:cNvSpPr>
            <a:spLocks noGrp="1"/>
          </p:cNvSpPr>
          <p:nvPr>
            <p:ph type="ftr" sz="quarter" idx="11"/>
          </p:nvPr>
        </p:nvSpPr>
        <p:spPr>
          <a:xfrm>
            <a:off x="1763688" y="6500192"/>
            <a:ext cx="6048672"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blinds(horizontal)">
                                      <p:cBhvr>
                                        <p:cTn id="17" dur="500"/>
                                        <p:tgtEl>
                                          <p:spTgt spid="6349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6" name="Inhaltsplatzhalter 2"/>
          <p:cNvSpPr txBox="1">
            <a:spLocks/>
          </p:cNvSpPr>
          <p:nvPr/>
        </p:nvSpPr>
        <p:spPr>
          <a:xfrm>
            <a:off x="2339752" y="404664"/>
            <a:ext cx="5184576" cy="1080120"/>
          </a:xfrm>
          <a:prstGeom prst="rect">
            <a:avLst/>
          </a:prstGeom>
        </p:spPr>
        <p:txBody>
          <a:bodyPr vert="horz" lIns="91440" tIns="45720" rIns="91440" bIns="45720" rtlCol="0">
            <a:normAutofit fontScale="70000" lnSpcReduction="20000"/>
          </a:bodyPr>
          <a:lstStyle/>
          <a:p>
            <a:pPr lvl="0" algn="ctr" fontAlgn="auto">
              <a:spcBef>
                <a:spcPct val="20000"/>
              </a:spcBef>
              <a:spcAft>
                <a:spcPts val="0"/>
              </a:spcAft>
              <a:defRPr/>
            </a:pPr>
            <a:r>
              <a:rPr lang="de-DE" sz="3600" dirty="0" smtClean="0">
                <a:latin typeface="Verdana" pitchFamily="34" charset="0"/>
                <a:ea typeface="Verdana" pitchFamily="34" charset="0"/>
                <a:cs typeface="Verdana" pitchFamily="34" charset="0"/>
              </a:rPr>
              <a:t>Faktoren, die den Lernerfolg</a:t>
            </a:r>
          </a:p>
          <a:p>
            <a:pPr lvl="0" algn="ctr" fontAlgn="auto">
              <a:spcBef>
                <a:spcPct val="20000"/>
              </a:spcBef>
              <a:spcAft>
                <a:spcPts val="0"/>
              </a:spcAft>
              <a:defRPr/>
            </a:pPr>
            <a:r>
              <a:rPr lang="de-DE" sz="3600" dirty="0" smtClean="0">
                <a:latin typeface="Verdana" pitchFamily="34" charset="0"/>
                <a:ea typeface="Verdana" pitchFamily="34" charset="0"/>
                <a:cs typeface="Verdana" pitchFamily="34" charset="0"/>
              </a:rPr>
              <a:t>positiv beeinflussen können</a:t>
            </a:r>
          </a:p>
        </p:txBody>
      </p:sp>
      <p:sp>
        <p:nvSpPr>
          <p:cNvPr id="8" name="Textfeld 7"/>
          <p:cNvSpPr txBox="1"/>
          <p:nvPr/>
        </p:nvSpPr>
        <p:spPr>
          <a:xfrm>
            <a:off x="771617" y="1844824"/>
            <a:ext cx="1409360" cy="400110"/>
          </a:xfrm>
          <a:prstGeom prst="rect">
            <a:avLst/>
          </a:prstGeom>
          <a:noFill/>
        </p:spPr>
        <p:txBody>
          <a:bodyPr wrap="none" rtlCol="0">
            <a:spAutoFit/>
          </a:bodyPr>
          <a:lstStyle/>
          <a:p>
            <a:r>
              <a:rPr lang="de-DE" sz="2000" b="1" dirty="0" smtClean="0">
                <a:solidFill>
                  <a:schemeClr val="accent3">
                    <a:lumMod val="50000"/>
                  </a:schemeClr>
                </a:solidFill>
              </a:rPr>
              <a:t>2009 / 2013</a:t>
            </a:r>
            <a:endParaRPr lang="de-DE" sz="2000" b="1" dirty="0">
              <a:solidFill>
                <a:schemeClr val="accent3">
                  <a:lumMod val="50000"/>
                </a:schemeClr>
              </a:solidFill>
            </a:endParaRPr>
          </a:p>
        </p:txBody>
      </p:sp>
      <p:sp>
        <p:nvSpPr>
          <p:cNvPr id="11" name="Rechteck 10"/>
          <p:cNvSpPr/>
          <p:nvPr/>
        </p:nvSpPr>
        <p:spPr>
          <a:xfrm>
            <a:off x="799874" y="2348880"/>
            <a:ext cx="1728192" cy="813043"/>
          </a:xfrm>
          <a:prstGeom prst="rect">
            <a:avLst/>
          </a:prstGeom>
        </p:spPr>
        <p:txBody>
          <a:bodyPr wrap="square">
            <a:spAutoFit/>
          </a:bodyPr>
          <a:lstStyle/>
          <a:p>
            <a:pPr>
              <a:spcBef>
                <a:spcPts val="1325"/>
              </a:spcBef>
            </a:pPr>
            <a:r>
              <a:rPr lang="de-DE" sz="1200" b="1" dirty="0" smtClean="0">
                <a:solidFill>
                  <a:schemeClr val="accent1">
                    <a:lumMod val="50000"/>
                  </a:schemeClr>
                </a:solidFill>
                <a:latin typeface="Linotype Syntax Com Regular" charset="0"/>
                <a:ea typeface="Arial" charset="0"/>
                <a:cs typeface="Arial" charset="0"/>
              </a:rPr>
              <a:t>John Hattie </a:t>
            </a:r>
            <a:r>
              <a:rPr lang="de-DE" sz="1200" dirty="0" smtClean="0">
                <a:solidFill>
                  <a:schemeClr val="accent1">
                    <a:lumMod val="50000"/>
                  </a:schemeClr>
                </a:solidFill>
                <a:latin typeface="Linotype Syntax Com Regular" charset="0"/>
                <a:ea typeface="Arial" charset="0"/>
                <a:cs typeface="Arial" charset="0"/>
              </a:rPr>
              <a:t>:</a:t>
            </a:r>
          </a:p>
          <a:p>
            <a:pPr>
              <a:spcBef>
                <a:spcPts val="1325"/>
              </a:spcBef>
            </a:pPr>
            <a:r>
              <a:rPr lang="de-DE" sz="1200" b="1" dirty="0" smtClean="0">
                <a:solidFill>
                  <a:schemeClr val="accent1">
                    <a:lumMod val="50000"/>
                  </a:schemeClr>
                </a:solidFill>
                <a:latin typeface="Linotype Syntax Com Regular" charset="0"/>
                <a:ea typeface="Arial" charset="0"/>
                <a:cs typeface="Arial" charset="0"/>
              </a:rPr>
              <a:t>Lernen sichtbar machen</a:t>
            </a:r>
          </a:p>
        </p:txBody>
      </p:sp>
      <p:sp>
        <p:nvSpPr>
          <p:cNvPr id="12" name="Text Box 12"/>
          <p:cNvSpPr txBox="1">
            <a:spLocks noChangeArrowheads="1"/>
          </p:cNvSpPr>
          <p:nvPr/>
        </p:nvSpPr>
        <p:spPr bwMode="auto">
          <a:xfrm>
            <a:off x="3468960" y="1583216"/>
            <a:ext cx="5423520" cy="4616648"/>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Angstreduktion 	d </a:t>
            </a:r>
            <a:r>
              <a:rPr lang="de-DE" sz="1400" dirty="0">
                <a:solidFill>
                  <a:srgbClr val="254061"/>
                </a:solidFill>
                <a:latin typeface="Linotype Syntax Com Regular" charset="0"/>
                <a:ea typeface="Arial" charset="0"/>
                <a:cs typeface="Arial" charset="0"/>
              </a:rPr>
              <a:t>= .40</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Kooperatives Lernen</a:t>
            </a:r>
            <a:r>
              <a:rPr lang="de-DE" sz="1400" dirty="0">
                <a:solidFill>
                  <a:srgbClr val="254061"/>
                </a:solidFill>
                <a:latin typeface="Linotype Syntax Com Regular" charset="0"/>
                <a:ea typeface="Arial" charset="0"/>
                <a:cs typeface="Arial" charset="0"/>
              </a:rPr>
              <a:t>	d = .41</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Kleingruppenlernen</a:t>
            </a:r>
            <a:r>
              <a:rPr lang="de-DE" sz="1400" dirty="0">
                <a:solidFill>
                  <a:srgbClr val="254061"/>
                </a:solidFill>
                <a:latin typeface="Linotype Syntax Com Regular" charset="0"/>
                <a:ea typeface="Arial" charset="0"/>
                <a:cs typeface="Arial" charset="0"/>
              </a:rPr>
              <a:t>	d = .49</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Peer </a:t>
            </a:r>
            <a:r>
              <a:rPr lang="de-DE" sz="1400" dirty="0" err="1">
                <a:solidFill>
                  <a:srgbClr val="254061"/>
                </a:solidFill>
                <a:latin typeface="Linotype Syntax Com Regular" charset="0"/>
                <a:ea typeface="Arial" charset="0"/>
                <a:cs typeface="Arial" charset="0"/>
              </a:rPr>
              <a:t>Tutoring</a:t>
            </a:r>
            <a:r>
              <a:rPr lang="de-DE" sz="1400" dirty="0">
                <a:solidFill>
                  <a:srgbClr val="254061"/>
                </a:solidFill>
                <a:latin typeface="Linotype Syntax Com Regular" charset="0"/>
                <a:ea typeface="Arial" charset="0"/>
                <a:cs typeface="Arial" charset="0"/>
              </a:rPr>
              <a:t>	d = .55</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3678238" algn="l"/>
                <a:tab pos="5645150" algn="l"/>
              </a:tabLst>
            </a:pPr>
            <a:r>
              <a:rPr lang="de-DE" sz="1400" dirty="0" err="1">
                <a:solidFill>
                  <a:srgbClr val="254061"/>
                </a:solidFill>
                <a:latin typeface="Linotype Syntax Com Regular" charset="0"/>
                <a:ea typeface="Arial" charset="0"/>
                <a:cs typeface="Arial" charset="0"/>
              </a:rPr>
              <a:t>Concept</a:t>
            </a:r>
            <a:r>
              <a:rPr lang="de-DE" sz="1400" dirty="0">
                <a:solidFill>
                  <a:srgbClr val="254061"/>
                </a:solidFill>
                <a:latin typeface="Linotype Syntax Com Regular" charset="0"/>
                <a:ea typeface="Arial" charset="0"/>
                <a:cs typeface="Arial" charset="0"/>
              </a:rPr>
              <a:t> </a:t>
            </a:r>
            <a:r>
              <a:rPr lang="de-DE" sz="1400" dirty="0" err="1">
                <a:solidFill>
                  <a:srgbClr val="254061"/>
                </a:solidFill>
                <a:latin typeface="Linotype Syntax Com Regular" charset="0"/>
                <a:ea typeface="Arial" charset="0"/>
                <a:cs typeface="Arial" charset="0"/>
              </a:rPr>
              <a:t>Mapping</a:t>
            </a:r>
            <a:r>
              <a:rPr lang="de-DE" sz="1400" dirty="0">
                <a:solidFill>
                  <a:srgbClr val="254061"/>
                </a:solidFill>
                <a:latin typeface="Linotype Syntax Com Regular" charset="0"/>
                <a:ea typeface="Arial" charset="0"/>
                <a:cs typeface="Arial" charset="0"/>
              </a:rPr>
              <a:t>	d = .57</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Direkte Instruktion	</a:t>
            </a:r>
            <a:r>
              <a:rPr lang="de-DE" sz="1400" dirty="0" smtClean="0">
                <a:solidFill>
                  <a:srgbClr val="254061"/>
                </a:solidFill>
                <a:latin typeface="Linotype Syntax Com Regular" charset="0"/>
                <a:ea typeface="Arial" charset="0"/>
                <a:cs typeface="Arial" charset="0"/>
              </a:rPr>
              <a:t>d </a:t>
            </a:r>
            <a:r>
              <a:rPr lang="de-DE" sz="1400" dirty="0">
                <a:solidFill>
                  <a:srgbClr val="254061"/>
                </a:solidFill>
                <a:latin typeface="Linotype Syntax Com Regular" charset="0"/>
                <a:ea typeface="Arial" charset="0"/>
                <a:cs typeface="Arial" charset="0"/>
              </a:rPr>
              <a:t>= .</a:t>
            </a:r>
            <a:r>
              <a:rPr lang="de-DE" sz="1400" dirty="0" smtClean="0">
                <a:solidFill>
                  <a:srgbClr val="254061"/>
                </a:solidFill>
                <a:latin typeface="Linotype Syntax Com Regular" charset="0"/>
                <a:ea typeface="Arial" charset="0"/>
                <a:cs typeface="Arial" charset="0"/>
              </a:rPr>
              <a:t>59</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Vokabel-/Wortschatzförderung	d = .67</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Metakognitive Strategien	d = .69</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Lehrkraft-Schüler-Verhältnis	d = .72</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Feedback	d = .73</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Klarheit der Instruktion	d = .75</a:t>
            </a:r>
          </a:p>
          <a:p>
            <a:pPr marL="457200" indent="-457200">
              <a:lnSpc>
                <a:spcPct val="140000"/>
              </a:lnSpc>
              <a:buFont typeface="Wingdings" charset="2"/>
              <a:buChar char="§"/>
              <a:tabLst>
                <a:tab pos="3678238" algn="l"/>
                <a:tab pos="5645150" algn="l"/>
              </a:tabLst>
            </a:pPr>
            <a:r>
              <a:rPr lang="de-DE" sz="1400" dirty="0" err="1" smtClean="0">
                <a:solidFill>
                  <a:srgbClr val="254061"/>
                </a:solidFill>
                <a:latin typeface="Linotype Syntax Com Regular" charset="0"/>
                <a:ea typeface="Arial" charset="0"/>
                <a:cs typeface="Arial" charset="0"/>
              </a:rPr>
              <a:t>Micro</a:t>
            </a:r>
            <a:r>
              <a:rPr lang="de-DE" sz="1400" dirty="0" smtClean="0">
                <a:solidFill>
                  <a:srgbClr val="254061"/>
                </a:solidFill>
                <a:latin typeface="Linotype Syntax Com Regular" charset="0"/>
                <a:ea typeface="Arial" charset="0"/>
                <a:cs typeface="Arial" charset="0"/>
              </a:rPr>
              <a:t>-Teaching	d = .88</a:t>
            </a:r>
          </a:p>
          <a:p>
            <a:pPr marL="457200" indent="-457200">
              <a:lnSpc>
                <a:spcPct val="140000"/>
              </a:lnSpc>
              <a:buFont typeface="Wingdings" charset="2"/>
              <a:buChar char="§"/>
              <a:tabLst>
                <a:tab pos="3678238" algn="l"/>
                <a:tab pos="5645150" algn="l"/>
              </a:tabLst>
            </a:pPr>
            <a:r>
              <a:rPr lang="de-DE" sz="1400" dirty="0" smtClean="0">
                <a:solidFill>
                  <a:srgbClr val="254061"/>
                </a:solidFill>
                <a:latin typeface="Linotype Syntax Com Regular" charset="0"/>
                <a:ea typeface="Arial" charset="0"/>
                <a:cs typeface="Arial" charset="0"/>
              </a:rPr>
              <a:t>Formatives </a:t>
            </a:r>
            <a:r>
              <a:rPr lang="de-DE" sz="1400" dirty="0" err="1" smtClean="0">
                <a:solidFill>
                  <a:srgbClr val="254061"/>
                </a:solidFill>
                <a:latin typeface="Linotype Syntax Com Regular" charset="0"/>
                <a:ea typeface="Arial" charset="0"/>
                <a:cs typeface="Arial" charset="0"/>
              </a:rPr>
              <a:t>Assessment</a:t>
            </a:r>
            <a:r>
              <a:rPr lang="de-DE" sz="1400" dirty="0" smtClean="0">
                <a:solidFill>
                  <a:srgbClr val="254061"/>
                </a:solidFill>
                <a:latin typeface="Linotype Syntax Com Regular" charset="0"/>
                <a:ea typeface="Arial" charset="0"/>
                <a:cs typeface="Arial" charset="0"/>
              </a:rPr>
              <a:t>	d = .90</a:t>
            </a:r>
            <a:endParaRPr lang="de-DE" sz="1400" dirty="0">
              <a:solidFill>
                <a:srgbClr val="254061"/>
              </a:solidFill>
              <a:latin typeface="Linotype Syntax Com Regular" charset="0"/>
              <a:ea typeface="Arial" charset="0"/>
              <a:cs typeface="Arial" charset="0"/>
            </a:endParaRPr>
          </a:p>
        </p:txBody>
      </p:sp>
      <p:pic>
        <p:nvPicPr>
          <p:cNvPr id="2050" name="Picture 2"/>
          <p:cNvPicPr>
            <a:picLocks noChangeAspect="1" noChangeArrowheads="1"/>
          </p:cNvPicPr>
          <p:nvPr/>
        </p:nvPicPr>
        <p:blipFill>
          <a:blip r:embed="rId4" cstate="print"/>
          <a:srcRect/>
          <a:stretch>
            <a:fillRect/>
          </a:stretch>
        </p:blipFill>
        <p:spPr bwMode="auto">
          <a:xfrm>
            <a:off x="602866" y="3284984"/>
            <a:ext cx="1880902" cy="2671936"/>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3" name="Pfeil nach links 12"/>
          <p:cNvSpPr/>
          <p:nvPr/>
        </p:nvSpPr>
        <p:spPr>
          <a:xfrm>
            <a:off x="7884368" y="3789040"/>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linds(horizont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linds(horizontal)">
                                      <p:cBhvr>
                                        <p:cTn id="23" dur="500"/>
                                        <p:tgtEl>
                                          <p:spTgt spid="12">
                                            <p:txEl>
                                              <p:pRg st="0" end="0"/>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blinds(horizontal)">
                                      <p:cBhvr>
                                        <p:cTn id="26" dur="500"/>
                                        <p:tgtEl>
                                          <p:spTgt spid="12">
                                            <p:txEl>
                                              <p:pRg st="1" end="1"/>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blinds(horizontal)">
                                      <p:cBhvr>
                                        <p:cTn id="29" dur="500"/>
                                        <p:tgtEl>
                                          <p:spTgt spid="12">
                                            <p:txEl>
                                              <p:pRg st="2" end="2"/>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blinds(horizontal)">
                                      <p:cBhvr>
                                        <p:cTn id="32" dur="500"/>
                                        <p:tgtEl>
                                          <p:spTgt spid="12">
                                            <p:txEl>
                                              <p:pRg st="3" end="3"/>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blinds(horizontal)">
                                      <p:cBhvr>
                                        <p:cTn id="35" dur="500"/>
                                        <p:tgtEl>
                                          <p:spTgt spid="12">
                                            <p:txEl>
                                              <p:pRg st="4" end="4"/>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blinds(horizontal)">
                                      <p:cBhvr>
                                        <p:cTn id="38" dur="500"/>
                                        <p:tgtEl>
                                          <p:spTgt spid="12">
                                            <p:txEl>
                                              <p:pRg st="5" end="5"/>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animEffect transition="in" filter="blinds(horizontal)">
                                      <p:cBhvr>
                                        <p:cTn id="41" dur="500"/>
                                        <p:tgtEl>
                                          <p:spTgt spid="12">
                                            <p:txEl>
                                              <p:pRg st="6" end="6"/>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
                                            <p:txEl>
                                              <p:pRg st="7" end="7"/>
                                            </p:txEl>
                                          </p:spTgt>
                                        </p:tgtEl>
                                        <p:attrNameLst>
                                          <p:attrName>style.visibility</p:attrName>
                                        </p:attrNameLst>
                                      </p:cBhvr>
                                      <p:to>
                                        <p:strVal val="visible"/>
                                      </p:to>
                                    </p:set>
                                    <p:animEffect transition="in" filter="blinds(horizontal)">
                                      <p:cBhvr>
                                        <p:cTn id="44" dur="500"/>
                                        <p:tgtEl>
                                          <p:spTgt spid="12">
                                            <p:txEl>
                                              <p:pRg st="7" end="7"/>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blinds(horizontal)">
                                      <p:cBhvr>
                                        <p:cTn id="47" dur="500"/>
                                        <p:tgtEl>
                                          <p:spTgt spid="12">
                                            <p:txEl>
                                              <p:pRg st="8" end="8"/>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2">
                                            <p:txEl>
                                              <p:pRg st="9" end="9"/>
                                            </p:txEl>
                                          </p:spTgt>
                                        </p:tgtEl>
                                        <p:attrNameLst>
                                          <p:attrName>style.visibility</p:attrName>
                                        </p:attrNameLst>
                                      </p:cBhvr>
                                      <p:to>
                                        <p:strVal val="visible"/>
                                      </p:to>
                                    </p:set>
                                    <p:animEffect transition="in" filter="blinds(horizontal)">
                                      <p:cBhvr>
                                        <p:cTn id="50" dur="500"/>
                                        <p:tgtEl>
                                          <p:spTgt spid="12">
                                            <p:txEl>
                                              <p:pRg st="9" end="9"/>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2">
                                            <p:txEl>
                                              <p:pRg st="10" end="10"/>
                                            </p:txEl>
                                          </p:spTgt>
                                        </p:tgtEl>
                                        <p:attrNameLst>
                                          <p:attrName>style.visibility</p:attrName>
                                        </p:attrNameLst>
                                      </p:cBhvr>
                                      <p:to>
                                        <p:strVal val="visible"/>
                                      </p:to>
                                    </p:set>
                                    <p:animEffect transition="in" filter="blinds(horizontal)">
                                      <p:cBhvr>
                                        <p:cTn id="53" dur="500"/>
                                        <p:tgtEl>
                                          <p:spTgt spid="12">
                                            <p:txEl>
                                              <p:pRg st="10" end="10"/>
                                            </p:txEl>
                                          </p:spTgt>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2">
                                            <p:txEl>
                                              <p:pRg st="11" end="11"/>
                                            </p:txEl>
                                          </p:spTgt>
                                        </p:tgtEl>
                                        <p:attrNameLst>
                                          <p:attrName>style.visibility</p:attrName>
                                        </p:attrNameLst>
                                      </p:cBhvr>
                                      <p:to>
                                        <p:strVal val="visible"/>
                                      </p:to>
                                    </p:set>
                                    <p:animEffect transition="in" filter="blinds(horizontal)">
                                      <p:cBhvr>
                                        <p:cTn id="56" dur="500"/>
                                        <p:tgtEl>
                                          <p:spTgt spid="12">
                                            <p:txEl>
                                              <p:pRg st="11" end="11"/>
                                            </p:txEl>
                                          </p:spTgt>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2">
                                            <p:txEl>
                                              <p:pRg st="12" end="12"/>
                                            </p:txEl>
                                          </p:spTgt>
                                        </p:tgtEl>
                                        <p:attrNameLst>
                                          <p:attrName>style.visibility</p:attrName>
                                        </p:attrNameLst>
                                      </p:cBhvr>
                                      <p:to>
                                        <p:strVal val="visible"/>
                                      </p:to>
                                    </p:set>
                                    <p:animEffect transition="in" filter="blinds(horizontal)">
                                      <p:cBhvr>
                                        <p:cTn id="59" dur="500"/>
                                        <p:tgtEl>
                                          <p:spTgt spid="12">
                                            <p:txEl>
                                              <p:pRg st="12" end="12"/>
                                            </p:txEl>
                                          </p:spTgt>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2">
                                            <p:txEl>
                                              <p:pRg st="13" end="13"/>
                                            </p:txEl>
                                          </p:spTgt>
                                        </p:tgtEl>
                                        <p:attrNameLst>
                                          <p:attrName>style.visibility</p:attrName>
                                        </p:attrNameLst>
                                      </p:cBhvr>
                                      <p:to>
                                        <p:strVal val="visible"/>
                                      </p:to>
                                    </p:set>
                                    <p:animEffect transition="in" filter="blinds(horizontal)">
                                      <p:cBhvr>
                                        <p:cTn id="62" dur="500"/>
                                        <p:tgtEl>
                                          <p:spTgt spid="12">
                                            <p:txEl>
                                              <p:pRg st="13" end="13"/>
                                            </p:txEl>
                                          </p:spTgt>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2">
                                            <p:txEl>
                                              <p:pRg st="14" end="14"/>
                                            </p:txEl>
                                          </p:spTgt>
                                        </p:tgtEl>
                                        <p:attrNameLst>
                                          <p:attrName>style.visibility</p:attrName>
                                        </p:attrNameLst>
                                      </p:cBhvr>
                                      <p:to>
                                        <p:strVal val="visible"/>
                                      </p:to>
                                    </p:set>
                                    <p:animEffect transition="in" filter="blinds(horizontal)">
                                      <p:cBhvr>
                                        <p:cTn id="65" dur="500"/>
                                        <p:tgtEl>
                                          <p:spTgt spid="12">
                                            <p:txEl>
                                              <p:pRg st="14" end="1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mph" presetSubtype="1" nodeType="clickEffect">
                                  <p:stCondLst>
                                    <p:cond delay="0"/>
                                  </p:stCondLst>
                                  <p:childTnLst>
                                    <p:set>
                                      <p:cBhvr override="childStyle">
                                        <p:cTn id="69" dur="indefinite"/>
                                        <p:tgtEl>
                                          <p:spTgt spid="12">
                                            <p:txEl>
                                              <p:pRg st="8" end="8"/>
                                            </p:txEl>
                                          </p:spTgt>
                                        </p:tgtEl>
                                        <p:attrNameLst>
                                          <p:attrName>style.fontStyle</p:attrName>
                                        </p:attrNameLst>
                                      </p:cBhvr>
                                      <p:to>
                                        <p:strVal val="normal"/>
                                      </p:to>
                                    </p:set>
                                    <p:set>
                                      <p:cBhvr override="childStyle">
                                        <p:cTn id="70" dur="indefinite"/>
                                        <p:tgtEl>
                                          <p:spTgt spid="12">
                                            <p:txEl>
                                              <p:pRg st="8" end="8"/>
                                            </p:txEl>
                                          </p:spTgt>
                                        </p:tgtEl>
                                        <p:attrNameLst>
                                          <p:attrName>style.fontWeight</p:attrName>
                                        </p:attrNameLst>
                                      </p:cBhvr>
                                      <p:to>
                                        <p:strVal val="bold"/>
                                      </p:to>
                                    </p:set>
                                    <p:set>
                                      <p:cBhvr override="childStyle">
                                        <p:cTn id="71" dur="indefinite"/>
                                        <p:tgtEl>
                                          <p:spTgt spid="12">
                                            <p:txEl>
                                              <p:pRg st="8" end="8"/>
                                            </p:txEl>
                                          </p:spTgt>
                                        </p:tgtEl>
                                        <p:attrNameLst>
                                          <p:attrName>style.textDecorationUnderline</p:attrName>
                                        </p:attrNameLst>
                                      </p:cBhvr>
                                      <p:to>
                                        <p:strVal val="false"/>
                                      </p:to>
                                    </p:set>
                                  </p:childTnLst>
                                </p:cTn>
                              </p:par>
                              <p:par>
                                <p:cTn id="72" presetID="3" presetClass="entr" presetSubtype="10" fill="hold" grpId="1"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linds(horizontal)">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uiExpand="1" build="allAtOnce"/>
      <p:bldP spid="1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Titel 8"/>
          <p:cNvSpPr>
            <a:spLocks noGrp="1"/>
          </p:cNvSpPr>
          <p:nvPr>
            <p:ph type="title"/>
          </p:nvPr>
        </p:nvSpPr>
        <p:spPr/>
        <p:txBody>
          <a:bodyPr/>
          <a:lstStyle/>
          <a:p>
            <a:pPr marL="342900" lvl="0" indent="-342900">
              <a:spcBef>
                <a:spcPct val="20000"/>
              </a:spcBef>
            </a:pPr>
            <a:r>
              <a:rPr lang="de-DE" sz="2800" dirty="0" smtClean="0">
                <a:solidFill>
                  <a:srgbClr val="000000"/>
                </a:solidFill>
                <a:latin typeface="Verdana" pitchFamily="34" charset="0"/>
                <a:ea typeface="Verdana" pitchFamily="34" charset="0"/>
                <a:cs typeface="Verdana" pitchFamily="34" charset="0"/>
              </a:rPr>
              <a:t>Übungen zu Fachcodes </a:t>
            </a:r>
            <a:br>
              <a:rPr lang="de-DE" sz="2800" dirty="0" smtClean="0">
                <a:solidFill>
                  <a:srgbClr val="000000"/>
                </a:solidFill>
                <a:latin typeface="Verdana" pitchFamily="34" charset="0"/>
                <a:ea typeface="Verdana" pitchFamily="34" charset="0"/>
                <a:cs typeface="Verdana" pitchFamily="34" charset="0"/>
              </a:rPr>
            </a:br>
            <a:r>
              <a:rPr lang="de-DE" sz="2800" dirty="0" smtClean="0">
                <a:solidFill>
                  <a:srgbClr val="000000"/>
                </a:solidFill>
                <a:latin typeface="Verdana" pitchFamily="34" charset="0"/>
                <a:ea typeface="Verdana" pitchFamily="34" charset="0"/>
                <a:cs typeface="Verdana" pitchFamily="34" charset="0"/>
              </a:rPr>
              <a:t>und zu Fachbegriffen</a:t>
            </a:r>
            <a:endParaRPr lang="de-DE" dirty="0"/>
          </a:p>
        </p:txBody>
      </p:sp>
      <p:sp>
        <p:nvSpPr>
          <p:cNvPr id="6" name="Untertitel 5"/>
          <p:cNvSpPr>
            <a:spLocks noGrp="1"/>
          </p:cNvSpPr>
          <p:nvPr>
            <p:ph idx="1"/>
          </p:nvPr>
        </p:nvSpPr>
        <p:spPr>
          <a:xfrm>
            <a:off x="467544" y="1772816"/>
            <a:ext cx="3816424" cy="648072"/>
          </a:xfrm>
        </p:spPr>
        <p:txBody>
          <a:bodyPr/>
          <a:lstStyle/>
          <a:p>
            <a:pPr marL="0" lvl="0" indent="0" algn="ctr">
              <a:buNone/>
            </a:pPr>
            <a:r>
              <a:rPr lang="de-DE" sz="28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Formel-Rommé</a:t>
            </a:r>
            <a:endParaRPr lang="de-DE"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marL="0" lvl="0" indent="0" algn="ctr">
              <a:buNone/>
            </a:pPr>
            <a:endPar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0"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"Kommunikation" </a:t>
            </a:r>
            <a:r>
              <a:rPr lang="de-DE" dirty="0" err="1" smtClean="0">
                <a:latin typeface="Calibri" pitchFamily="34" charset="0"/>
              </a:rPr>
              <a:t>Traunkirchen</a:t>
            </a:r>
            <a:r>
              <a:rPr lang="de-DE" dirty="0" smtClean="0">
                <a:latin typeface="Calibri" pitchFamily="34" charset="0"/>
              </a:rPr>
              <a:t> 15.07.2014 – Dr. L. </a:t>
            </a:r>
            <a:r>
              <a:rPr lang="de-DE" dirty="0" err="1" smtClean="0">
                <a:latin typeface="Calibri" pitchFamily="34" charset="0"/>
              </a:rPr>
              <a:t>Stäudel</a:t>
            </a:r>
            <a:endParaRPr lang="de-DE" dirty="0">
              <a:latin typeface="Calibri" pitchFamily="34" charset="0"/>
            </a:endParaRPr>
          </a:p>
        </p:txBody>
      </p:sp>
      <p:pic>
        <p:nvPicPr>
          <p:cNvPr id="8" name="Picture 2"/>
          <p:cNvPicPr>
            <a:picLocks noChangeAspect="1" noChangeArrowheads="1"/>
          </p:cNvPicPr>
          <p:nvPr/>
        </p:nvPicPr>
        <p:blipFill>
          <a:blip r:embed="rId4" cstate="print"/>
          <a:srcRect t="5007" b="14889"/>
          <a:stretch>
            <a:fillRect/>
          </a:stretch>
        </p:blipFill>
        <p:spPr bwMode="auto">
          <a:xfrm>
            <a:off x="755576" y="2492896"/>
            <a:ext cx="2686050" cy="1152128"/>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3347864" y="2420888"/>
            <a:ext cx="713241" cy="1127200"/>
          </a:xfrm>
          <a:prstGeom prst="rect">
            <a:avLst/>
          </a:prstGeom>
          <a:noFill/>
          <a:ln w="9525">
            <a:noFill/>
            <a:miter lim="800000"/>
            <a:headEnd/>
            <a:tailEnd/>
          </a:ln>
        </p:spPr>
      </p:pic>
      <p:sp>
        <p:nvSpPr>
          <p:cNvPr id="12" name="Untertitel 5"/>
          <p:cNvSpPr txBox="1">
            <a:spLocks/>
          </p:cNvSpPr>
          <p:nvPr/>
        </p:nvSpPr>
        <p:spPr bwMode="auto">
          <a:xfrm>
            <a:off x="5004048" y="2492896"/>
            <a:ext cx="381642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de-DE" sz="28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(Physik)-Tabu</a:t>
            </a:r>
            <a:endParaRPr kumimoji="0" lang="de-DE" sz="32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de-DE" sz="36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p:txBody>
      </p:sp>
      <p:pic>
        <p:nvPicPr>
          <p:cNvPr id="5122" name="Picture 2"/>
          <p:cNvPicPr>
            <a:picLocks noChangeAspect="1" noChangeArrowheads="1"/>
          </p:cNvPicPr>
          <p:nvPr/>
        </p:nvPicPr>
        <p:blipFill>
          <a:blip r:embed="rId6" cstate="print"/>
          <a:srcRect/>
          <a:stretch>
            <a:fillRect/>
          </a:stretch>
        </p:blipFill>
        <p:spPr bwMode="auto">
          <a:xfrm>
            <a:off x="5905747" y="3140968"/>
            <a:ext cx="1906613" cy="2931220"/>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a:stretch>
            <a:fillRect/>
          </a:stretch>
        </p:blipFill>
        <p:spPr bwMode="auto">
          <a:xfrm>
            <a:off x="6265787" y="3378100"/>
            <a:ext cx="1906613" cy="2931220"/>
          </a:xfrm>
          <a:prstGeom prst="rect">
            <a:avLst/>
          </a:prstGeom>
          <a:noFill/>
          <a:ln w="9525">
            <a:noFill/>
            <a:miter lim="800000"/>
            <a:headEnd/>
            <a:tailEnd/>
          </a:ln>
        </p:spPr>
      </p:pic>
      <p:sp>
        <p:nvSpPr>
          <p:cNvPr id="14" name="Textfeld 13"/>
          <p:cNvSpPr txBox="1"/>
          <p:nvPr/>
        </p:nvSpPr>
        <p:spPr>
          <a:xfrm>
            <a:off x="904926" y="4716433"/>
            <a:ext cx="3375861" cy="584775"/>
          </a:xfrm>
          <a:prstGeom prst="rect">
            <a:avLst/>
          </a:prstGeom>
          <a:noFill/>
        </p:spPr>
        <p:txBody>
          <a:bodyPr wrap="none" rtlCol="0">
            <a:spAutoFit/>
          </a:bodyPr>
          <a:lstStyle/>
          <a:p>
            <a:r>
              <a:rPr lang="de-DE" sz="1600" dirty="0" smtClean="0">
                <a:latin typeface="Verdana" pitchFamily="34" charset="0"/>
                <a:ea typeface="Verdana" pitchFamily="34" charset="0"/>
                <a:cs typeface="Verdana" pitchFamily="34" charset="0"/>
              </a:rPr>
              <a:t>Beispiele auf der Webseite zur </a:t>
            </a:r>
          </a:p>
          <a:p>
            <a:r>
              <a:rPr lang="de-DE" sz="1600" dirty="0" smtClean="0">
                <a:latin typeface="Verdana" pitchFamily="34" charset="0"/>
                <a:ea typeface="Verdana" pitchFamily="34" charset="0"/>
                <a:cs typeface="Verdana" pitchFamily="34" charset="0"/>
              </a:rPr>
              <a:t>heutigen Veranstaltung</a:t>
            </a:r>
            <a:endParaRPr lang="de-DE"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linds(horizont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blinds(horizontal)">
                                      <p:cBhvr>
                                        <p:cTn id="24" dur="500"/>
                                        <p:tgtEl>
                                          <p:spTgt spid="512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648072"/>
          </a:xfrm>
        </p:spPr>
        <p:txBody>
          <a:bodyPr/>
          <a:lstStyle/>
          <a:p>
            <a:r>
              <a:rPr lang="de-DE" sz="2800" dirty="0" smtClean="0">
                <a:latin typeface="Verdana" pitchFamily="34" charset="0"/>
                <a:ea typeface="Verdana" pitchFamily="34" charset="0"/>
                <a:cs typeface="Verdana" pitchFamily="34" charset="0"/>
              </a:rPr>
              <a:t>Methodenwerkzeuge</a:t>
            </a:r>
            <a:endParaRPr lang="de-DE" dirty="0" smtClean="0">
              <a:latin typeface="Verdana" pitchFamily="34" charset="0"/>
              <a:ea typeface="Verdana" pitchFamily="34" charset="0"/>
              <a:cs typeface="Verdana" pitchFamily="34" charset="0"/>
            </a:endParaRPr>
          </a:p>
        </p:txBody>
      </p:sp>
      <p:sp>
        <p:nvSpPr>
          <p:cNvPr id="7" name="Textfeld 6"/>
          <p:cNvSpPr txBox="1"/>
          <p:nvPr/>
        </p:nvSpPr>
        <p:spPr>
          <a:xfrm>
            <a:off x="715098" y="4869160"/>
            <a:ext cx="2592288" cy="646331"/>
          </a:xfrm>
          <a:prstGeom prst="rect">
            <a:avLst/>
          </a:prstGeom>
          <a:noFill/>
        </p:spPr>
        <p:txBody>
          <a:bodyPr wrap="square" rtlCol="0">
            <a:spAutoFit/>
          </a:bodyPr>
          <a:lstStyle/>
          <a:p>
            <a:pPr>
              <a:spcAft>
                <a:spcPts val="600"/>
              </a:spcAft>
            </a:pPr>
            <a:r>
              <a:rPr lang="de-DE" sz="1200" dirty="0" smtClean="0">
                <a:solidFill>
                  <a:schemeClr val="tx2"/>
                </a:solidFill>
                <a:latin typeface="Verdana" pitchFamily="34" charset="0"/>
                <a:ea typeface="Verdana" pitchFamily="34" charset="0"/>
                <a:cs typeface="Verdana" pitchFamily="34" charset="0"/>
              </a:rPr>
              <a:t>Josef Leisen (Studienseminar Koblenz / Universität Mainz). (1998)</a:t>
            </a:r>
          </a:p>
        </p:txBody>
      </p:sp>
      <p:pic>
        <p:nvPicPr>
          <p:cNvPr id="37889" name="Picture 1" descr="C:\Users\lutz\Desktop\stäudel.de\images\methodenhandbuch.jpg"/>
          <p:cNvPicPr>
            <a:picLocks noChangeAspect="1" noChangeArrowheads="1"/>
          </p:cNvPicPr>
          <p:nvPr/>
        </p:nvPicPr>
        <p:blipFill>
          <a:blip r:embed="rId4" cstate="print"/>
          <a:srcRect/>
          <a:stretch>
            <a:fillRect/>
          </a:stretch>
        </p:blipFill>
        <p:spPr bwMode="auto">
          <a:xfrm>
            <a:off x="815985" y="1556792"/>
            <a:ext cx="2243847" cy="3154585"/>
          </a:xfrm>
          <a:prstGeom prst="rect">
            <a:avLst/>
          </a:prstGeom>
          <a:noFill/>
        </p:spPr>
      </p:pic>
      <p:pic>
        <p:nvPicPr>
          <p:cNvPr id="6146" name="Picture 2"/>
          <p:cNvPicPr>
            <a:picLocks noChangeAspect="1" noChangeArrowheads="1"/>
          </p:cNvPicPr>
          <p:nvPr/>
        </p:nvPicPr>
        <p:blipFill>
          <a:blip r:embed="rId5" cstate="print"/>
          <a:srcRect/>
          <a:stretch>
            <a:fillRect/>
          </a:stretch>
        </p:blipFill>
        <p:spPr bwMode="auto">
          <a:xfrm>
            <a:off x="6012160" y="2276872"/>
            <a:ext cx="2399192" cy="3386628"/>
          </a:xfrm>
          <a:prstGeom prst="rect">
            <a:avLst/>
          </a:prstGeom>
          <a:noFill/>
          <a:ln w="9525">
            <a:noFill/>
            <a:miter lim="800000"/>
            <a:headEnd/>
            <a:tailEnd/>
          </a:ln>
        </p:spPr>
      </p:pic>
      <p:sp>
        <p:nvSpPr>
          <p:cNvPr id="9" name="Textfeld 8"/>
          <p:cNvSpPr txBox="1"/>
          <p:nvPr/>
        </p:nvSpPr>
        <p:spPr>
          <a:xfrm>
            <a:off x="5940152" y="5807005"/>
            <a:ext cx="2592288" cy="461665"/>
          </a:xfrm>
          <a:prstGeom prst="rect">
            <a:avLst/>
          </a:prstGeom>
          <a:noFill/>
        </p:spPr>
        <p:txBody>
          <a:bodyPr wrap="square" rtlCol="0">
            <a:spAutoFit/>
          </a:bodyPr>
          <a:lstStyle/>
          <a:p>
            <a:pPr>
              <a:spcAft>
                <a:spcPts val="600"/>
              </a:spcAft>
            </a:pPr>
            <a:r>
              <a:rPr lang="de-DE" sz="1200" dirty="0" smtClean="0">
                <a:solidFill>
                  <a:schemeClr val="tx2"/>
                </a:solidFill>
                <a:latin typeface="Verdana" pitchFamily="34" charset="0"/>
                <a:ea typeface="Verdana" pitchFamily="34" charset="0"/>
                <a:cs typeface="Verdana" pitchFamily="34" charset="0"/>
              </a:rPr>
              <a:t>Projekt </a:t>
            </a:r>
            <a:r>
              <a:rPr lang="de-DE" sz="1200" dirty="0" err="1" smtClean="0">
                <a:solidFill>
                  <a:schemeClr val="tx2"/>
                </a:solidFill>
                <a:latin typeface="Verdana" pitchFamily="34" charset="0"/>
                <a:ea typeface="Verdana" pitchFamily="34" charset="0"/>
                <a:cs typeface="Verdana" pitchFamily="34" charset="0"/>
              </a:rPr>
              <a:t>Experimento</a:t>
            </a:r>
            <a:r>
              <a:rPr lang="de-DE" sz="1200" dirty="0" smtClean="0">
                <a:solidFill>
                  <a:schemeClr val="tx2"/>
                </a:solidFill>
                <a:latin typeface="Verdana" pitchFamily="34" charset="0"/>
                <a:ea typeface="Verdana" pitchFamily="34" charset="0"/>
                <a:cs typeface="Verdana" pitchFamily="34" charset="0"/>
              </a:rPr>
              <a:t> 10+</a:t>
            </a:r>
            <a:br>
              <a:rPr lang="de-DE" sz="1200" dirty="0" smtClean="0">
                <a:solidFill>
                  <a:schemeClr val="tx2"/>
                </a:solidFill>
                <a:latin typeface="Verdana" pitchFamily="34" charset="0"/>
                <a:ea typeface="Verdana" pitchFamily="34" charset="0"/>
                <a:cs typeface="Verdana" pitchFamily="34" charset="0"/>
              </a:rPr>
            </a:br>
            <a:endParaRPr lang="de-DE" sz="1200" dirty="0" smtClean="0">
              <a:solidFill>
                <a:schemeClr val="tx2"/>
              </a:solidFill>
              <a:latin typeface="Verdana" pitchFamily="34" charset="0"/>
              <a:ea typeface="Verdana" pitchFamily="34" charset="0"/>
              <a:cs typeface="Verdana" pitchFamily="34" charset="0"/>
            </a:endParaRPr>
          </a:p>
        </p:txBody>
      </p:sp>
      <p:sp>
        <p:nvSpPr>
          <p:cNvPr id="12" name="Textfeld 11"/>
          <p:cNvSpPr txBox="1"/>
          <p:nvPr/>
        </p:nvSpPr>
        <p:spPr>
          <a:xfrm>
            <a:off x="4067944" y="1198493"/>
            <a:ext cx="4320480" cy="646331"/>
          </a:xfrm>
          <a:prstGeom prst="rect">
            <a:avLst/>
          </a:prstGeom>
          <a:noFill/>
        </p:spPr>
        <p:txBody>
          <a:bodyPr wrap="square" rtlCol="0">
            <a:spAutoFit/>
          </a:bodyPr>
          <a:lstStyle/>
          <a:p>
            <a:pPr>
              <a:spcAft>
                <a:spcPts val="600"/>
              </a:spcAft>
            </a:pPr>
            <a:r>
              <a:rPr lang="de-DE" sz="1200" dirty="0" smtClean="0">
                <a:solidFill>
                  <a:schemeClr val="tx2"/>
                </a:solidFill>
                <a:latin typeface="Verdana" pitchFamily="34" charset="0"/>
                <a:ea typeface="Verdana" pitchFamily="34" charset="0"/>
                <a:cs typeface="Verdana" pitchFamily="34" charset="0"/>
              </a:rPr>
              <a:t>Neue kostenlose Ressource:</a:t>
            </a:r>
            <a:br>
              <a:rPr lang="de-DE" sz="1200" dirty="0" smtClean="0">
                <a:solidFill>
                  <a:schemeClr val="tx2"/>
                </a:solidFill>
                <a:latin typeface="Verdana" pitchFamily="34" charset="0"/>
                <a:ea typeface="Verdana" pitchFamily="34" charset="0"/>
                <a:cs typeface="Verdana" pitchFamily="34" charset="0"/>
              </a:rPr>
            </a:br>
            <a:r>
              <a:rPr lang="de-DE" sz="1200" dirty="0" smtClean="0">
                <a:solidFill>
                  <a:schemeClr val="tx2"/>
                </a:solidFill>
                <a:latin typeface="Verdana" pitchFamily="34" charset="0"/>
                <a:ea typeface="Verdana" pitchFamily="34" charset="0"/>
                <a:cs typeface="Verdana" pitchFamily="34" charset="0"/>
              </a:rPr>
              <a:t>Medienportal der Siemens Stiftung</a:t>
            </a:r>
            <a:br>
              <a:rPr lang="de-DE" sz="1200" dirty="0" smtClean="0">
                <a:solidFill>
                  <a:schemeClr val="tx2"/>
                </a:solidFill>
                <a:latin typeface="Verdana" pitchFamily="34" charset="0"/>
                <a:ea typeface="Verdana" pitchFamily="34" charset="0"/>
                <a:cs typeface="Verdana" pitchFamily="34" charset="0"/>
              </a:rPr>
            </a:br>
            <a:r>
              <a:rPr lang="de-DE" sz="1200" dirty="0" smtClean="0">
                <a:solidFill>
                  <a:schemeClr val="tx2"/>
                </a:solidFill>
                <a:latin typeface="Verdana" pitchFamily="34" charset="0"/>
                <a:ea typeface="Verdana" pitchFamily="34" charset="0"/>
                <a:cs typeface="Verdana" pitchFamily="34" charset="0"/>
              </a:rPr>
              <a:t>erforderlich: Anmeldung als pädagogisch Tätige(r)</a:t>
            </a:r>
          </a:p>
        </p:txBody>
      </p:sp>
      <p:sp>
        <p:nvSpPr>
          <p:cNvPr id="13" name="Textfeld 12"/>
          <p:cNvSpPr txBox="1"/>
          <p:nvPr/>
        </p:nvSpPr>
        <p:spPr>
          <a:xfrm>
            <a:off x="4067944" y="2708920"/>
            <a:ext cx="1584176" cy="2108269"/>
          </a:xfrm>
          <a:prstGeom prst="rect">
            <a:avLst/>
          </a:prstGeom>
          <a:noFill/>
        </p:spPr>
        <p:txBody>
          <a:bodyPr wrap="square" rtlCol="0">
            <a:spAutoFit/>
          </a:bodyPr>
          <a:lstStyle/>
          <a:p>
            <a:pPr>
              <a:spcAft>
                <a:spcPts val="600"/>
              </a:spcAft>
            </a:pPr>
            <a:r>
              <a:rPr lang="de-DE" sz="1200" dirty="0" smtClean="0">
                <a:solidFill>
                  <a:schemeClr val="tx2"/>
                </a:solidFill>
                <a:latin typeface="Verdana" pitchFamily="34" charset="0"/>
                <a:ea typeface="Verdana" pitchFamily="34" charset="0"/>
                <a:cs typeface="Verdana" pitchFamily="34" charset="0"/>
              </a:rPr>
              <a:t>Bildsequenz</a:t>
            </a:r>
          </a:p>
          <a:p>
            <a:pPr>
              <a:spcAft>
                <a:spcPts val="600"/>
              </a:spcAft>
            </a:pPr>
            <a:r>
              <a:rPr lang="de-DE" sz="1200" dirty="0" smtClean="0">
                <a:solidFill>
                  <a:schemeClr val="tx2"/>
                </a:solidFill>
                <a:latin typeface="Verdana" pitchFamily="34" charset="0"/>
                <a:ea typeface="Verdana" pitchFamily="34" charset="0"/>
                <a:cs typeface="Verdana" pitchFamily="34" charset="0"/>
              </a:rPr>
              <a:t>Satzmuster</a:t>
            </a:r>
          </a:p>
          <a:p>
            <a:pPr>
              <a:spcAft>
                <a:spcPts val="600"/>
              </a:spcAft>
            </a:pPr>
            <a:r>
              <a:rPr lang="de-DE" sz="1200" dirty="0" smtClean="0">
                <a:solidFill>
                  <a:schemeClr val="tx2"/>
                </a:solidFill>
                <a:latin typeface="Verdana" pitchFamily="34" charset="0"/>
                <a:ea typeface="Verdana" pitchFamily="34" charset="0"/>
                <a:cs typeface="Verdana" pitchFamily="34" charset="0"/>
              </a:rPr>
              <a:t>Worträtsel</a:t>
            </a:r>
          </a:p>
          <a:p>
            <a:pPr>
              <a:spcAft>
                <a:spcPts val="600"/>
              </a:spcAft>
            </a:pPr>
            <a:r>
              <a:rPr lang="de-DE" sz="1200" dirty="0" smtClean="0">
                <a:solidFill>
                  <a:schemeClr val="tx2"/>
                </a:solidFill>
                <a:latin typeface="Verdana" pitchFamily="34" charset="0"/>
                <a:ea typeface="Verdana" pitchFamily="34" charset="0"/>
                <a:cs typeface="Verdana" pitchFamily="34" charset="0"/>
              </a:rPr>
              <a:t>Blockdiagramm</a:t>
            </a:r>
          </a:p>
          <a:p>
            <a:pPr>
              <a:spcAft>
                <a:spcPts val="600"/>
              </a:spcAft>
            </a:pPr>
            <a:r>
              <a:rPr lang="de-DE" sz="1200" dirty="0" smtClean="0">
                <a:solidFill>
                  <a:schemeClr val="tx2"/>
                </a:solidFill>
                <a:latin typeface="Verdana" pitchFamily="34" charset="0"/>
                <a:ea typeface="Verdana" pitchFamily="34" charset="0"/>
                <a:cs typeface="Verdana" pitchFamily="34" charset="0"/>
              </a:rPr>
              <a:t>Zuordnung</a:t>
            </a:r>
          </a:p>
          <a:p>
            <a:pPr>
              <a:spcAft>
                <a:spcPts val="600"/>
              </a:spcAft>
            </a:pPr>
            <a:r>
              <a:rPr lang="de-DE" sz="1200" dirty="0" smtClean="0">
                <a:solidFill>
                  <a:schemeClr val="tx2"/>
                </a:solidFill>
                <a:latin typeface="Verdana" pitchFamily="34" charset="0"/>
                <a:ea typeface="Verdana" pitchFamily="34" charset="0"/>
                <a:cs typeface="Verdana" pitchFamily="34" charset="0"/>
              </a:rPr>
              <a:t>Domino</a:t>
            </a:r>
          </a:p>
          <a:p>
            <a:pPr>
              <a:spcAft>
                <a:spcPts val="600"/>
              </a:spcAft>
            </a:pPr>
            <a:r>
              <a:rPr lang="de-DE" sz="1200" dirty="0" smtClean="0">
                <a:solidFill>
                  <a:schemeClr val="tx2"/>
                </a:solidFill>
                <a:latin typeface="Verdana" pitchFamily="34" charset="0"/>
                <a:ea typeface="Verdana" pitchFamily="34" charset="0"/>
                <a:cs typeface="Verdana" pitchFamily="34" charset="0"/>
              </a:rPr>
              <a:t>Memory</a:t>
            </a:r>
          </a:p>
          <a:p>
            <a:pPr>
              <a:spcAft>
                <a:spcPts val="600"/>
              </a:spcAft>
            </a:pPr>
            <a:r>
              <a:rPr lang="de-DE" sz="1200" dirty="0" smtClean="0">
                <a:solidFill>
                  <a:schemeClr val="tx2"/>
                </a:solidFill>
                <a:latin typeface="Verdana" pitchFamily="34" charset="0"/>
                <a:ea typeface="Verdana" pitchFamily="34" charset="0"/>
                <a:cs typeface="Verdana" pitchFamily="34" charset="0"/>
              </a:rPr>
              <a:t>usw.</a:t>
            </a:r>
          </a:p>
        </p:txBody>
      </p:sp>
      <p:sp>
        <p:nvSpPr>
          <p:cNvPr id="10"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"Kommunikation" </a:t>
            </a:r>
            <a:r>
              <a:rPr lang="de-DE" dirty="0" err="1" smtClean="0">
                <a:latin typeface="Calibri" pitchFamily="34" charset="0"/>
              </a:rPr>
              <a:t>Traunkirchen</a:t>
            </a:r>
            <a:r>
              <a:rPr lang="de-DE" dirty="0" smtClean="0">
                <a:latin typeface="Calibri" pitchFamily="34" charset="0"/>
              </a:rPr>
              <a:t> 15.07.2014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889"/>
                                        </p:tgtEl>
                                        <p:attrNameLst>
                                          <p:attrName>style.visibility</p:attrName>
                                        </p:attrNameLst>
                                      </p:cBhvr>
                                      <p:to>
                                        <p:strVal val="visible"/>
                                      </p:to>
                                    </p:set>
                                    <p:animEffect transition="in" filter="blinds(horizontal)">
                                      <p:cBhvr>
                                        <p:cTn id="10" dur="500"/>
                                        <p:tgtEl>
                                          <p:spTgt spid="3788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linds(horizontal)">
                                      <p:cBhvr>
                                        <p:cTn id="18" dur="500"/>
                                        <p:tgtEl>
                                          <p:spTgt spid="12">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blinds(horizontal)">
                                      <p:cBhvr>
                                        <p:cTn id="21" dur="5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linds(horizontal)">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blinds(horizontal)">
                                      <p:cBhvr>
                                        <p:cTn id="31" dur="500"/>
                                        <p:tgtEl>
                                          <p:spTgt spid="1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3">
                                            <p:txEl>
                                              <p:pRg st="2" end="2"/>
                                            </p:txEl>
                                          </p:spTgt>
                                        </p:tgtEl>
                                        <p:attrNameLst>
                                          <p:attrName>style.visibility</p:attrName>
                                        </p:attrNameLst>
                                      </p:cBhvr>
                                      <p:to>
                                        <p:strVal val="visible"/>
                                      </p:to>
                                    </p:set>
                                    <p:animEffect transition="in" filter="blinds(horizontal)">
                                      <p:cBhvr>
                                        <p:cTn id="36" dur="500"/>
                                        <p:tgtEl>
                                          <p:spTgt spid="1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xEl>
                                              <p:pRg st="3" end="3"/>
                                            </p:txEl>
                                          </p:spTgt>
                                        </p:tgtEl>
                                        <p:attrNameLst>
                                          <p:attrName>style.visibility</p:attrName>
                                        </p:attrNameLst>
                                      </p:cBhvr>
                                      <p:to>
                                        <p:strVal val="visible"/>
                                      </p:to>
                                    </p:set>
                                    <p:animEffect transition="in" filter="blinds(horizontal)">
                                      <p:cBhvr>
                                        <p:cTn id="41" dur="500"/>
                                        <p:tgtEl>
                                          <p:spTgt spid="1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3">
                                            <p:txEl>
                                              <p:pRg st="4" end="4"/>
                                            </p:txEl>
                                          </p:spTgt>
                                        </p:tgtEl>
                                        <p:attrNameLst>
                                          <p:attrName>style.visibility</p:attrName>
                                        </p:attrNameLst>
                                      </p:cBhvr>
                                      <p:to>
                                        <p:strVal val="visible"/>
                                      </p:to>
                                    </p:set>
                                    <p:animEffect transition="in" filter="blinds(horizontal)">
                                      <p:cBhvr>
                                        <p:cTn id="46" dur="500"/>
                                        <p:tgtEl>
                                          <p:spTgt spid="1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3">
                                            <p:txEl>
                                              <p:pRg st="5" end="5"/>
                                            </p:txEl>
                                          </p:spTgt>
                                        </p:tgtEl>
                                        <p:attrNameLst>
                                          <p:attrName>style.visibility</p:attrName>
                                        </p:attrNameLst>
                                      </p:cBhvr>
                                      <p:to>
                                        <p:strVal val="visible"/>
                                      </p:to>
                                    </p:set>
                                    <p:animEffect transition="in" filter="blinds(horizontal)">
                                      <p:cBhvr>
                                        <p:cTn id="51" dur="500"/>
                                        <p:tgtEl>
                                          <p:spTgt spid="1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3">
                                            <p:txEl>
                                              <p:pRg st="6" end="6"/>
                                            </p:txEl>
                                          </p:spTgt>
                                        </p:tgtEl>
                                        <p:attrNameLst>
                                          <p:attrName>style.visibility</p:attrName>
                                        </p:attrNameLst>
                                      </p:cBhvr>
                                      <p:to>
                                        <p:strVal val="visible"/>
                                      </p:to>
                                    </p:set>
                                    <p:animEffect transition="in" filter="blinds(horizontal)">
                                      <p:cBhvr>
                                        <p:cTn id="56" dur="500"/>
                                        <p:tgtEl>
                                          <p:spTgt spid="1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3">
                                            <p:txEl>
                                              <p:pRg st="7" end="7"/>
                                            </p:txEl>
                                          </p:spTgt>
                                        </p:tgtEl>
                                        <p:attrNameLst>
                                          <p:attrName>style.visibility</p:attrName>
                                        </p:attrNameLst>
                                      </p:cBhvr>
                                      <p:to>
                                        <p:strVal val="visible"/>
                                      </p:to>
                                    </p:set>
                                    <p:animEffect transition="in" filter="blinds(horizontal)">
                                      <p:cBhvr>
                                        <p:cTn id="61"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hteck 68"/>
          <p:cNvSpPr/>
          <p:nvPr/>
        </p:nvSpPr>
        <p:spPr>
          <a:xfrm>
            <a:off x="5786438" y="2071688"/>
            <a:ext cx="2928937" cy="307181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rgbClr val="92D050"/>
              </a:solidFill>
            </a:endParaRPr>
          </a:p>
        </p:txBody>
      </p:sp>
      <p:pic>
        <p:nvPicPr>
          <p:cNvPr id="48131" name="Picture 3" descr="kärtchen.jpg"/>
          <p:cNvPicPr>
            <a:picLocks noChangeAspect="1" noChangeArrowheads="1"/>
          </p:cNvPicPr>
          <p:nvPr/>
        </p:nvPicPr>
        <p:blipFill>
          <a:blip r:embed="rId2" cstate="print"/>
          <a:srcRect/>
          <a:stretch>
            <a:fillRect/>
          </a:stretch>
        </p:blipFill>
        <p:spPr bwMode="auto">
          <a:xfrm>
            <a:off x="285750" y="1643063"/>
            <a:ext cx="4267200" cy="4016375"/>
          </a:xfrm>
          <a:prstGeom prst="rect">
            <a:avLst/>
          </a:prstGeom>
          <a:noFill/>
          <a:ln w="9525">
            <a:noFill/>
            <a:miter lim="800000"/>
            <a:headEnd/>
            <a:tailEnd/>
          </a:ln>
        </p:spPr>
      </p:pic>
      <p:pic>
        <p:nvPicPr>
          <p:cNvPr id="70" name="Picture 5"/>
          <p:cNvPicPr>
            <a:picLocks noChangeAspect="1" noChangeArrowheads="1"/>
          </p:cNvPicPr>
          <p:nvPr/>
        </p:nvPicPr>
        <p:blipFill>
          <a:blip r:embed="rId3" cstate="print"/>
          <a:srcRect/>
          <a:stretch>
            <a:fillRect/>
          </a:stretch>
        </p:blipFill>
        <p:spPr bwMode="auto">
          <a:xfrm>
            <a:off x="7572375" y="2143125"/>
            <a:ext cx="1077913" cy="1206500"/>
          </a:xfrm>
          <a:prstGeom prst="rect">
            <a:avLst/>
          </a:prstGeom>
          <a:noFill/>
          <a:ln w="9525">
            <a:noFill/>
            <a:miter lim="800000"/>
            <a:headEnd/>
            <a:tailEnd/>
          </a:ln>
        </p:spPr>
      </p:pic>
      <p:sp>
        <p:nvSpPr>
          <p:cNvPr id="71" name="Rechteck 70"/>
          <p:cNvSpPr>
            <a:spLocks noChangeArrowheads="1"/>
          </p:cNvSpPr>
          <p:nvPr/>
        </p:nvSpPr>
        <p:spPr bwMode="auto">
          <a:xfrm>
            <a:off x="5776913" y="1714500"/>
            <a:ext cx="2938462" cy="338138"/>
          </a:xfrm>
          <a:prstGeom prst="rect">
            <a:avLst/>
          </a:prstGeom>
          <a:solidFill>
            <a:srgbClr val="00B050"/>
          </a:solidFill>
          <a:ln w="9525">
            <a:noFill/>
            <a:miter lim="800000"/>
            <a:headEnd/>
            <a:tailEnd/>
          </a:ln>
        </p:spPr>
        <p:txBody>
          <a:bodyPr>
            <a:spAutoFit/>
          </a:bodyPr>
          <a:lstStyle/>
          <a:p>
            <a:r>
              <a:rPr lang="de-DE" sz="1600">
                <a:solidFill>
                  <a:srgbClr val="FFFF00"/>
                </a:solidFill>
                <a:latin typeface="Verdana" pitchFamily="34" charset="0"/>
              </a:rPr>
              <a:t>Die Einkaufswagenaufgabe</a:t>
            </a:r>
            <a:endParaRPr lang="de-DE" sz="1600">
              <a:solidFill>
                <a:srgbClr val="FFFF00"/>
              </a:solidFill>
            </a:endParaRPr>
          </a:p>
        </p:txBody>
      </p:sp>
      <p:sp>
        <p:nvSpPr>
          <p:cNvPr id="72" name="Rectangle 3"/>
          <p:cNvSpPr txBox="1">
            <a:spLocks noChangeArrowheads="1"/>
          </p:cNvSpPr>
          <p:nvPr/>
        </p:nvSpPr>
        <p:spPr>
          <a:xfrm>
            <a:off x="5386388" y="1643063"/>
            <a:ext cx="3400425" cy="2860675"/>
          </a:xfrm>
          <a:prstGeom prst="rect">
            <a:avLst/>
          </a:prstGeom>
        </p:spPr>
        <p:txBody>
          <a:bodyPr/>
          <a:lstStyle/>
          <a:p>
            <a:pPr marL="342900" indent="-342900">
              <a:lnSpc>
                <a:spcPts val="1800"/>
              </a:lnSpc>
              <a:spcBef>
                <a:spcPts val="0"/>
              </a:spcBef>
              <a:buFont typeface="Wingdings" pitchFamily="2" charset="2"/>
              <a:buNone/>
              <a:defRPr/>
            </a:pPr>
            <a:r>
              <a:rPr lang="de-DE" sz="3200" kern="0" dirty="0">
                <a:latin typeface="+mn-lt"/>
              </a:rPr>
              <a:t>	</a:t>
            </a:r>
          </a:p>
          <a:p>
            <a:pPr marL="342900" indent="-342900">
              <a:lnSpc>
                <a:spcPts val="1800"/>
              </a:lnSpc>
              <a:spcBef>
                <a:spcPts val="0"/>
              </a:spcBef>
              <a:buFont typeface="Wingdings" pitchFamily="2" charset="2"/>
              <a:buNone/>
              <a:defRPr/>
            </a:pPr>
            <a:endParaRPr lang="de-DE" sz="3200" kern="0" dirty="0">
              <a:latin typeface="+mn-lt"/>
            </a:endParaRPr>
          </a:p>
          <a:p>
            <a:pPr marL="342900" indent="-342900">
              <a:lnSpc>
                <a:spcPts val="1800"/>
              </a:lnSpc>
              <a:spcBef>
                <a:spcPts val="0"/>
              </a:spcBef>
              <a:buFont typeface="Wingdings" pitchFamily="2" charset="2"/>
              <a:buNone/>
              <a:defRPr/>
            </a:pPr>
            <a:r>
              <a:rPr lang="de-DE" sz="3200" kern="0" dirty="0">
                <a:latin typeface="+mn-lt"/>
              </a:rPr>
              <a:t>	</a:t>
            </a:r>
            <a:r>
              <a:rPr lang="de-DE" sz="1400" kern="0" dirty="0">
                <a:latin typeface="Verdana" pitchFamily="34" charset="0"/>
              </a:rPr>
              <a:t>Wozu braucht man</a:t>
            </a:r>
            <a:br>
              <a:rPr lang="de-DE" sz="1400" kern="0" dirty="0">
                <a:latin typeface="Verdana" pitchFamily="34" charset="0"/>
              </a:rPr>
            </a:br>
            <a:r>
              <a:rPr lang="de-DE" sz="1400" kern="0" dirty="0">
                <a:latin typeface="Verdana" pitchFamily="34" charset="0"/>
              </a:rPr>
              <a:t>mehr Kraft, wenn </a:t>
            </a:r>
          </a:p>
          <a:p>
            <a:pPr marL="342900" indent="-342900">
              <a:lnSpc>
                <a:spcPts val="1800"/>
              </a:lnSpc>
              <a:spcBef>
                <a:spcPts val="0"/>
              </a:spcBef>
              <a:buFont typeface="Wingdings" pitchFamily="2" charset="2"/>
              <a:buNone/>
              <a:defRPr/>
            </a:pPr>
            <a:r>
              <a:rPr lang="de-DE" sz="1400" kern="0" dirty="0">
                <a:latin typeface="Verdana" pitchFamily="34" charset="0"/>
              </a:rPr>
              <a:t>	man einen voll </a:t>
            </a:r>
            <a:r>
              <a:rPr lang="de-DE" sz="1400" kern="0" dirty="0" err="1">
                <a:latin typeface="Verdana" pitchFamily="34" charset="0"/>
              </a:rPr>
              <a:t>be</a:t>
            </a:r>
            <a:r>
              <a:rPr lang="de-DE" sz="1400" kern="0" dirty="0">
                <a:latin typeface="Verdana" pitchFamily="34" charset="0"/>
              </a:rPr>
              <a:t>-</a:t>
            </a:r>
            <a:br>
              <a:rPr lang="de-DE" sz="1400" kern="0" dirty="0">
                <a:latin typeface="Verdana" pitchFamily="34" charset="0"/>
              </a:rPr>
            </a:br>
            <a:r>
              <a:rPr lang="de-DE" sz="1400" kern="0" dirty="0" err="1">
                <a:latin typeface="Verdana" pitchFamily="34" charset="0"/>
              </a:rPr>
              <a:t>ladenen</a:t>
            </a:r>
            <a:r>
              <a:rPr lang="de-DE" sz="1400" kern="0" dirty="0">
                <a:latin typeface="Verdana" pitchFamily="34" charset="0"/>
              </a:rPr>
              <a:t> Einkaufs-</a:t>
            </a:r>
            <a:br>
              <a:rPr lang="de-DE" sz="1400" kern="0" dirty="0">
                <a:latin typeface="Verdana" pitchFamily="34" charset="0"/>
              </a:rPr>
            </a:br>
            <a:r>
              <a:rPr lang="de-DE" sz="1400" kern="0" dirty="0">
                <a:latin typeface="Verdana" pitchFamily="34" charset="0"/>
              </a:rPr>
              <a:t>wagen vorwärts </a:t>
            </a:r>
            <a:br>
              <a:rPr lang="de-DE" sz="1400" kern="0" dirty="0">
                <a:latin typeface="Verdana" pitchFamily="34" charset="0"/>
              </a:rPr>
            </a:br>
            <a:r>
              <a:rPr lang="de-DE" sz="1400" kern="0" dirty="0">
                <a:latin typeface="Verdana" pitchFamily="34" charset="0"/>
              </a:rPr>
              <a:t>eine Bordsteinkante </a:t>
            </a:r>
            <a:br>
              <a:rPr lang="de-DE" sz="1400" kern="0" dirty="0">
                <a:latin typeface="Verdana" pitchFamily="34" charset="0"/>
              </a:rPr>
            </a:br>
            <a:r>
              <a:rPr lang="de-DE" sz="1400" kern="0" dirty="0">
                <a:latin typeface="Verdana" pitchFamily="34" charset="0"/>
              </a:rPr>
              <a:t>hochhebt oder wenn man ihn umdreht und rückwärts </a:t>
            </a:r>
          </a:p>
          <a:p>
            <a:pPr marL="342900" indent="-342900">
              <a:lnSpc>
                <a:spcPts val="1800"/>
              </a:lnSpc>
              <a:spcBef>
                <a:spcPts val="0"/>
              </a:spcBef>
              <a:buFont typeface="Wingdings" pitchFamily="2" charset="2"/>
              <a:buNone/>
              <a:defRPr/>
            </a:pPr>
            <a:r>
              <a:rPr lang="de-DE" sz="1400" kern="0" dirty="0">
                <a:latin typeface="Verdana" pitchFamily="34" charset="0"/>
              </a:rPr>
              <a:t>	hoch zieht?“</a:t>
            </a:r>
            <a:endParaRPr lang="de-DE" sz="1600" kern="0" dirty="0">
              <a:latin typeface="Verdana" pitchFamily="34" charset="0"/>
            </a:endParaRPr>
          </a:p>
        </p:txBody>
      </p:sp>
      <p:pic>
        <p:nvPicPr>
          <p:cNvPr id="38"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34817" name="Picture 1"/>
          <p:cNvPicPr>
            <a:picLocks noChangeAspect="1" noChangeArrowheads="1"/>
          </p:cNvPicPr>
          <p:nvPr/>
        </p:nvPicPr>
        <p:blipFill>
          <a:blip r:embed="rId5" cstate="print"/>
          <a:srcRect/>
          <a:stretch>
            <a:fillRect/>
          </a:stretch>
        </p:blipFill>
        <p:spPr bwMode="auto">
          <a:xfrm>
            <a:off x="5796136" y="4293096"/>
            <a:ext cx="1500425" cy="2109688"/>
          </a:xfrm>
          <a:prstGeom prst="rect">
            <a:avLst/>
          </a:prstGeom>
          <a:noFill/>
          <a:ln w="9525">
            <a:noFill/>
            <a:miter lim="800000"/>
            <a:headEnd/>
            <a:tailEnd/>
          </a:ln>
        </p:spPr>
      </p:pic>
      <p:pic>
        <p:nvPicPr>
          <p:cNvPr id="34818" name="Picture 2"/>
          <p:cNvPicPr>
            <a:picLocks noChangeAspect="1" noChangeArrowheads="1"/>
          </p:cNvPicPr>
          <p:nvPr/>
        </p:nvPicPr>
        <p:blipFill>
          <a:blip r:embed="rId6" cstate="print"/>
          <a:srcRect/>
          <a:stretch>
            <a:fillRect/>
          </a:stretch>
        </p:blipFill>
        <p:spPr bwMode="auto">
          <a:xfrm>
            <a:off x="7236296" y="4293096"/>
            <a:ext cx="1602178" cy="2088232"/>
          </a:xfrm>
          <a:prstGeom prst="rect">
            <a:avLst/>
          </a:prstGeom>
          <a:noFill/>
          <a:ln w="9525">
            <a:noFill/>
            <a:miter lim="800000"/>
            <a:headEnd/>
            <a:tailEnd/>
          </a:ln>
        </p:spPr>
      </p:pic>
      <p:sp>
        <p:nvSpPr>
          <p:cNvPr id="12"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"Kommunikation" </a:t>
            </a:r>
            <a:r>
              <a:rPr lang="de-DE" dirty="0" err="1" smtClean="0">
                <a:latin typeface="Calibri" pitchFamily="34" charset="0"/>
              </a:rPr>
              <a:t>Traunkirchen</a:t>
            </a:r>
            <a:r>
              <a:rPr lang="de-DE" dirty="0" smtClean="0">
                <a:latin typeface="Calibri" pitchFamily="34" charset="0"/>
              </a:rPr>
              <a:t> 15.07.2014 – Dr. L. </a:t>
            </a:r>
            <a:r>
              <a:rPr lang="de-DE" dirty="0" err="1" smtClean="0">
                <a:latin typeface="Calibri" pitchFamily="34" charset="0"/>
              </a:rPr>
              <a:t>Stäudel</a:t>
            </a:r>
            <a:endParaRPr lang="de-DE" dirty="0">
              <a:latin typeface="Calibri" pitchFamily="34" charset="0"/>
            </a:endParaRPr>
          </a:p>
        </p:txBody>
      </p:sp>
      <p:sp>
        <p:nvSpPr>
          <p:cNvPr id="14" name="Untertitel 5"/>
          <p:cNvSpPr txBox="1">
            <a:spLocks/>
          </p:cNvSpPr>
          <p:nvPr/>
        </p:nvSpPr>
        <p:spPr>
          <a:xfrm>
            <a:off x="1411560" y="404664"/>
            <a:ext cx="6400800" cy="648072"/>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de-DE" sz="2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Methodenwerkzeuge</a:t>
            </a:r>
            <a:endParaRPr kumimoji="0" lang="de-DE" sz="32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4817"/>
                                        </p:tgtEl>
                                        <p:attrNameLst>
                                          <p:attrName>style.visibility</p:attrName>
                                        </p:attrNameLst>
                                      </p:cBhvr>
                                      <p:to>
                                        <p:strVal val="visible"/>
                                      </p:to>
                                    </p:set>
                                    <p:animEffect transition="in" filter="blinds(horizontal)">
                                      <p:cBhvr>
                                        <p:cTn id="23" dur="500"/>
                                        <p:tgtEl>
                                          <p:spTgt spid="34817"/>
                                        </p:tgtEl>
                                      </p:cBhvr>
                                    </p:animEffect>
                                  </p:childTnLst>
                                </p:cTn>
                              </p:par>
                              <p:par>
                                <p:cTn id="24" presetID="3" presetClass="entr" presetSubtype="10" fill="hold" nodeType="withEffect">
                                  <p:stCondLst>
                                    <p:cond delay="0"/>
                                  </p:stCondLst>
                                  <p:childTnLst>
                                    <p:set>
                                      <p:cBhvr>
                                        <p:cTn id="25" dur="1" fill="hold">
                                          <p:stCondLst>
                                            <p:cond delay="0"/>
                                          </p:stCondLst>
                                        </p:cTn>
                                        <p:tgtEl>
                                          <p:spTgt spid="34818"/>
                                        </p:tgtEl>
                                        <p:attrNameLst>
                                          <p:attrName>style.visibility</p:attrName>
                                        </p:attrNameLst>
                                      </p:cBhvr>
                                      <p:to>
                                        <p:strVal val="visible"/>
                                      </p:to>
                                    </p:set>
                                    <p:animEffect transition="in" filter="blinds(horizontal)">
                                      <p:cBhvr>
                                        <p:cTn id="26"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p:bldP spid="7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sz="3200" dirty="0" smtClean="0">
                <a:latin typeface="Arial" pitchFamily="34" charset="0"/>
              </a:rPr>
              <a:t>Methodenwerkzeuge - Übersicht</a:t>
            </a:r>
            <a:endParaRPr lang="de-DE" sz="1200" dirty="0" smtClean="0">
              <a:latin typeface="Arial" pitchFamily="34" charset="0"/>
            </a:endParaRPr>
          </a:p>
        </p:txBody>
      </p:sp>
      <p:sp>
        <p:nvSpPr>
          <p:cNvPr id="7171" name="Text Box 3"/>
          <p:cNvSpPr txBox="1">
            <a:spLocks noChangeArrowheads="1"/>
          </p:cNvSpPr>
          <p:nvPr/>
        </p:nvSpPr>
        <p:spPr bwMode="auto">
          <a:xfrm>
            <a:off x="2309813" y="1628800"/>
            <a:ext cx="1848648" cy="4401205"/>
          </a:xfrm>
          <a:prstGeom prst="rect">
            <a:avLst/>
          </a:prstGeom>
          <a:noFill/>
          <a:ln w="9525">
            <a:noFill/>
            <a:miter lim="800000"/>
            <a:headEnd/>
            <a:tailEnd/>
          </a:ln>
        </p:spPr>
        <p:txBody>
          <a:bodyPr wrap="none">
            <a:spAutoFit/>
          </a:bodyPr>
          <a:lstStyle/>
          <a:p>
            <a:r>
              <a:rPr lang="de-DE" sz="1400" dirty="0">
                <a:latin typeface="Verdana" pitchFamily="34" charset="0"/>
                <a:ea typeface="Verdana" pitchFamily="34" charset="0"/>
                <a:cs typeface="Verdana" pitchFamily="34" charset="0"/>
              </a:rPr>
              <a:t>Wortliste</a:t>
            </a:r>
          </a:p>
          <a:p>
            <a:r>
              <a:rPr lang="de-DE" sz="1400" dirty="0">
                <a:latin typeface="Verdana" pitchFamily="34" charset="0"/>
                <a:ea typeface="Verdana" pitchFamily="34" charset="0"/>
                <a:cs typeface="Verdana" pitchFamily="34" charset="0"/>
              </a:rPr>
              <a:t>Wortgeländer</a:t>
            </a:r>
          </a:p>
          <a:p>
            <a:r>
              <a:rPr lang="de-DE" sz="1400" dirty="0">
                <a:latin typeface="Verdana" pitchFamily="34" charset="0"/>
                <a:ea typeface="Verdana" pitchFamily="34" charset="0"/>
                <a:cs typeface="Verdana" pitchFamily="34" charset="0"/>
              </a:rPr>
              <a:t>Sprechblasen</a:t>
            </a:r>
          </a:p>
          <a:p>
            <a:r>
              <a:rPr lang="de-DE" sz="1400" dirty="0">
                <a:latin typeface="Verdana" pitchFamily="34" charset="0"/>
                <a:ea typeface="Verdana" pitchFamily="34" charset="0"/>
                <a:cs typeface="Verdana" pitchFamily="34" charset="0"/>
              </a:rPr>
              <a:t>Lückentext</a:t>
            </a:r>
          </a:p>
          <a:p>
            <a:r>
              <a:rPr lang="de-DE" sz="1400" dirty="0">
                <a:latin typeface="Verdana" pitchFamily="34" charset="0"/>
                <a:ea typeface="Verdana" pitchFamily="34" charset="0"/>
                <a:cs typeface="Verdana" pitchFamily="34" charset="0"/>
              </a:rPr>
              <a:t>Wortfeld</a:t>
            </a:r>
          </a:p>
          <a:p>
            <a:r>
              <a:rPr lang="de-DE" sz="1400" dirty="0">
                <a:latin typeface="Verdana" pitchFamily="34" charset="0"/>
                <a:ea typeface="Verdana" pitchFamily="34" charset="0"/>
                <a:cs typeface="Verdana" pitchFamily="34" charset="0"/>
              </a:rPr>
              <a:t>Text-/Bildpuzzle</a:t>
            </a:r>
          </a:p>
          <a:p>
            <a:r>
              <a:rPr lang="de-DE" sz="1400" dirty="0">
                <a:latin typeface="Verdana" pitchFamily="34" charset="0"/>
                <a:ea typeface="Verdana" pitchFamily="34" charset="0"/>
                <a:cs typeface="Verdana" pitchFamily="34" charset="0"/>
              </a:rPr>
              <a:t>Bildsequenz</a:t>
            </a:r>
          </a:p>
          <a:p>
            <a:r>
              <a:rPr lang="de-DE" sz="1400" dirty="0">
                <a:latin typeface="Verdana" pitchFamily="34" charset="0"/>
                <a:ea typeface="Verdana" pitchFamily="34" charset="0"/>
                <a:cs typeface="Verdana" pitchFamily="34" charset="0"/>
              </a:rPr>
              <a:t>Filmleiste</a:t>
            </a:r>
          </a:p>
          <a:p>
            <a:r>
              <a:rPr lang="de-DE" sz="1400" dirty="0">
                <a:latin typeface="Verdana" pitchFamily="34" charset="0"/>
                <a:ea typeface="Verdana" pitchFamily="34" charset="0"/>
                <a:cs typeface="Verdana" pitchFamily="34" charset="0"/>
              </a:rPr>
              <a:t>Fehlersuche</a:t>
            </a:r>
          </a:p>
          <a:p>
            <a:r>
              <a:rPr lang="de-DE" sz="1400" dirty="0">
                <a:latin typeface="Verdana" pitchFamily="34" charset="0"/>
                <a:ea typeface="Verdana" pitchFamily="34" charset="0"/>
                <a:cs typeface="Verdana" pitchFamily="34" charset="0"/>
              </a:rPr>
              <a:t>Lernplakat</a:t>
            </a:r>
          </a:p>
          <a:p>
            <a:r>
              <a:rPr lang="de-DE" sz="1400" dirty="0" err="1">
                <a:latin typeface="Verdana" pitchFamily="34" charset="0"/>
                <a:ea typeface="Verdana" pitchFamily="34" charset="0"/>
                <a:cs typeface="Verdana" pitchFamily="34" charset="0"/>
              </a:rPr>
              <a:t>Mind-Map</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Ideennetz</a:t>
            </a:r>
          </a:p>
          <a:p>
            <a:r>
              <a:rPr lang="de-DE" sz="1400" dirty="0">
                <a:latin typeface="Verdana" pitchFamily="34" charset="0"/>
                <a:ea typeface="Verdana" pitchFamily="34" charset="0"/>
                <a:cs typeface="Verdana" pitchFamily="34" charset="0"/>
              </a:rPr>
              <a:t>Blockdiagramm</a:t>
            </a:r>
          </a:p>
          <a:p>
            <a:r>
              <a:rPr lang="de-DE" sz="1400" dirty="0">
                <a:latin typeface="Verdana" pitchFamily="34" charset="0"/>
                <a:ea typeface="Verdana" pitchFamily="34" charset="0"/>
                <a:cs typeface="Verdana" pitchFamily="34" charset="0"/>
              </a:rPr>
              <a:t>Satzmuster</a:t>
            </a:r>
          </a:p>
          <a:p>
            <a:r>
              <a:rPr lang="de-DE" sz="1400" dirty="0">
                <a:latin typeface="Verdana" pitchFamily="34" charset="0"/>
                <a:ea typeface="Verdana" pitchFamily="34" charset="0"/>
                <a:cs typeface="Verdana" pitchFamily="34" charset="0"/>
              </a:rPr>
              <a:t>Fragemuster</a:t>
            </a:r>
          </a:p>
          <a:p>
            <a:r>
              <a:rPr lang="de-DE" sz="1400" dirty="0">
                <a:latin typeface="Verdana" pitchFamily="34" charset="0"/>
                <a:ea typeface="Verdana" pitchFamily="34" charset="0"/>
                <a:cs typeface="Verdana" pitchFamily="34" charset="0"/>
              </a:rPr>
              <a:t>Bildergeschichte</a:t>
            </a:r>
          </a:p>
          <a:p>
            <a:r>
              <a:rPr lang="de-DE" sz="1400" dirty="0">
                <a:latin typeface="Verdana" pitchFamily="34" charset="0"/>
                <a:ea typeface="Verdana" pitchFamily="34" charset="0"/>
                <a:cs typeface="Verdana" pitchFamily="34" charset="0"/>
              </a:rPr>
              <a:t>Worträtsel</a:t>
            </a:r>
          </a:p>
          <a:p>
            <a:r>
              <a:rPr lang="de-DE" sz="1400" dirty="0">
                <a:latin typeface="Verdana" pitchFamily="34" charset="0"/>
                <a:ea typeface="Verdana" pitchFamily="34" charset="0"/>
                <a:cs typeface="Verdana" pitchFamily="34" charset="0"/>
              </a:rPr>
              <a:t>Strukturdiagramm</a:t>
            </a:r>
          </a:p>
          <a:p>
            <a:r>
              <a:rPr lang="de-DE" sz="1400" dirty="0">
                <a:latin typeface="Verdana" pitchFamily="34" charset="0"/>
                <a:ea typeface="Verdana" pitchFamily="34" charset="0"/>
                <a:cs typeface="Verdana" pitchFamily="34" charset="0"/>
              </a:rPr>
              <a:t>Flussdiagramm</a:t>
            </a:r>
          </a:p>
          <a:p>
            <a:r>
              <a:rPr lang="de-DE" sz="1400" dirty="0">
                <a:latin typeface="Verdana" pitchFamily="34" charset="0"/>
                <a:ea typeface="Verdana" pitchFamily="34" charset="0"/>
                <a:cs typeface="Verdana" pitchFamily="34" charset="0"/>
              </a:rPr>
              <a:t>Zuordnung</a:t>
            </a:r>
          </a:p>
        </p:txBody>
      </p:sp>
      <p:sp>
        <p:nvSpPr>
          <p:cNvPr id="7172" name="Text Box 4"/>
          <p:cNvSpPr txBox="1">
            <a:spLocks noChangeArrowheads="1"/>
          </p:cNvSpPr>
          <p:nvPr/>
        </p:nvSpPr>
        <p:spPr bwMode="auto">
          <a:xfrm>
            <a:off x="4953000" y="1628800"/>
            <a:ext cx="2133600" cy="4401205"/>
          </a:xfrm>
          <a:prstGeom prst="rect">
            <a:avLst/>
          </a:prstGeom>
          <a:noFill/>
          <a:ln w="9525">
            <a:noFill/>
            <a:miter lim="800000"/>
            <a:headEnd/>
            <a:tailEnd/>
          </a:ln>
        </p:spPr>
        <p:txBody>
          <a:bodyPr>
            <a:spAutoFit/>
          </a:bodyPr>
          <a:lstStyle/>
          <a:p>
            <a:r>
              <a:rPr lang="de-DE" sz="1400" dirty="0">
                <a:latin typeface="Verdana" pitchFamily="34" charset="0"/>
                <a:ea typeface="Verdana" pitchFamily="34" charset="0"/>
                <a:cs typeface="Verdana" pitchFamily="34" charset="0"/>
              </a:rPr>
              <a:t>Thesentopf</a:t>
            </a:r>
          </a:p>
          <a:p>
            <a:r>
              <a:rPr lang="de-DE" sz="1400" dirty="0">
                <a:latin typeface="Verdana" pitchFamily="34" charset="0"/>
                <a:ea typeface="Verdana" pitchFamily="34" charset="0"/>
                <a:cs typeface="Verdana" pitchFamily="34" charset="0"/>
              </a:rPr>
              <a:t>Dialog</a:t>
            </a:r>
          </a:p>
          <a:p>
            <a:r>
              <a:rPr lang="de-DE" sz="1400" dirty="0">
                <a:latin typeface="Verdana" pitchFamily="34" charset="0"/>
                <a:ea typeface="Verdana" pitchFamily="34" charset="0"/>
                <a:cs typeface="Verdana" pitchFamily="34" charset="0"/>
              </a:rPr>
              <a:t>Abgestufte Lernhilfen</a:t>
            </a:r>
          </a:p>
          <a:p>
            <a:r>
              <a:rPr lang="de-DE" sz="1400" dirty="0">
                <a:latin typeface="Verdana" pitchFamily="34" charset="0"/>
                <a:ea typeface="Verdana" pitchFamily="34" charset="0"/>
                <a:cs typeface="Verdana" pitchFamily="34" charset="0"/>
              </a:rPr>
              <a:t>Archive</a:t>
            </a:r>
          </a:p>
          <a:p>
            <a:r>
              <a:rPr lang="de-DE" sz="1400" dirty="0">
                <a:latin typeface="Verdana" pitchFamily="34" charset="0"/>
                <a:ea typeface="Verdana" pitchFamily="34" charset="0"/>
                <a:cs typeface="Verdana" pitchFamily="34" charset="0"/>
              </a:rPr>
              <a:t>Heißer Stuhl</a:t>
            </a:r>
          </a:p>
          <a:p>
            <a:r>
              <a:rPr lang="de-DE" sz="1400" dirty="0">
                <a:latin typeface="Verdana" pitchFamily="34" charset="0"/>
                <a:ea typeface="Verdana" pitchFamily="34" charset="0"/>
                <a:cs typeface="Verdana" pitchFamily="34" charset="0"/>
              </a:rPr>
              <a:t>Domino</a:t>
            </a:r>
          </a:p>
          <a:p>
            <a:r>
              <a:rPr lang="de-DE" sz="1400" dirty="0">
                <a:latin typeface="Verdana" pitchFamily="34" charset="0"/>
                <a:ea typeface="Verdana" pitchFamily="34" charset="0"/>
                <a:cs typeface="Verdana" pitchFamily="34" charset="0"/>
              </a:rPr>
              <a:t>Memory</a:t>
            </a:r>
          </a:p>
          <a:p>
            <a:r>
              <a:rPr lang="de-DE" sz="1400" dirty="0">
                <a:latin typeface="Verdana" pitchFamily="34" charset="0"/>
                <a:ea typeface="Verdana" pitchFamily="34" charset="0"/>
                <a:cs typeface="Verdana" pitchFamily="34" charset="0"/>
              </a:rPr>
              <a:t>Würfelspiel</a:t>
            </a:r>
          </a:p>
          <a:p>
            <a:r>
              <a:rPr lang="de-DE" sz="1400" dirty="0">
                <a:latin typeface="Verdana" pitchFamily="34" charset="0"/>
                <a:ea typeface="Verdana" pitchFamily="34" charset="0"/>
                <a:cs typeface="Verdana" pitchFamily="34" charset="0"/>
              </a:rPr>
              <a:t>Partnerkärtchen</a:t>
            </a:r>
          </a:p>
          <a:p>
            <a:r>
              <a:rPr lang="de-DE" sz="1400" dirty="0">
                <a:latin typeface="Verdana" pitchFamily="34" charset="0"/>
                <a:ea typeface="Verdana" pitchFamily="34" charset="0"/>
                <a:cs typeface="Verdana" pitchFamily="34" charset="0"/>
              </a:rPr>
              <a:t>Kettenquiz</a:t>
            </a:r>
          </a:p>
          <a:p>
            <a:r>
              <a:rPr lang="de-DE" sz="1400" dirty="0">
                <a:latin typeface="Verdana" pitchFamily="34" charset="0"/>
                <a:ea typeface="Verdana" pitchFamily="34" charset="0"/>
                <a:cs typeface="Verdana" pitchFamily="34" charset="0"/>
              </a:rPr>
              <a:t>Zwei aus Drei</a:t>
            </a:r>
          </a:p>
          <a:p>
            <a:r>
              <a:rPr lang="de-DE" sz="1400" dirty="0">
                <a:latin typeface="Verdana" pitchFamily="34" charset="0"/>
                <a:ea typeface="Verdana" pitchFamily="34" charset="0"/>
                <a:cs typeface="Verdana" pitchFamily="34" charset="0"/>
              </a:rPr>
              <a:t>Stille Post</a:t>
            </a:r>
          </a:p>
          <a:p>
            <a:r>
              <a:rPr lang="de-DE" sz="1400" dirty="0">
                <a:latin typeface="Verdana" pitchFamily="34" charset="0"/>
                <a:ea typeface="Verdana" pitchFamily="34" charset="0"/>
                <a:cs typeface="Verdana" pitchFamily="34" charset="0"/>
              </a:rPr>
              <a:t>Begriffsnetz</a:t>
            </a:r>
          </a:p>
          <a:p>
            <a:r>
              <a:rPr lang="de-DE" sz="1400" dirty="0">
                <a:latin typeface="Verdana" pitchFamily="34" charset="0"/>
                <a:ea typeface="Verdana" pitchFamily="34" charset="0"/>
                <a:cs typeface="Verdana" pitchFamily="34" charset="0"/>
              </a:rPr>
              <a:t>Kartenabfrage</a:t>
            </a:r>
          </a:p>
          <a:p>
            <a:r>
              <a:rPr lang="de-DE" sz="1400" dirty="0">
                <a:latin typeface="Verdana" pitchFamily="34" charset="0"/>
                <a:ea typeface="Verdana" pitchFamily="34" charset="0"/>
                <a:cs typeface="Verdana" pitchFamily="34" charset="0"/>
              </a:rPr>
              <a:t>Lehrer-Karussell</a:t>
            </a:r>
          </a:p>
          <a:p>
            <a:r>
              <a:rPr lang="de-DE" sz="1400" dirty="0" err="1">
                <a:latin typeface="Verdana" pitchFamily="34" charset="0"/>
                <a:ea typeface="Verdana" pitchFamily="34" charset="0"/>
                <a:cs typeface="Verdana" pitchFamily="34" charset="0"/>
              </a:rPr>
              <a:t>Kärtchentisch</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Schaufensterbummel</a:t>
            </a:r>
          </a:p>
          <a:p>
            <a:r>
              <a:rPr lang="de-DE" sz="1400" dirty="0">
                <a:latin typeface="Verdana" pitchFamily="34" charset="0"/>
                <a:ea typeface="Verdana" pitchFamily="34" charset="0"/>
                <a:cs typeface="Verdana" pitchFamily="34" charset="0"/>
              </a:rPr>
              <a:t>Kugellager</a:t>
            </a:r>
          </a:p>
          <a:p>
            <a:r>
              <a:rPr lang="de-DE" sz="1400" dirty="0">
                <a:latin typeface="Verdana" pitchFamily="34" charset="0"/>
                <a:ea typeface="Verdana" pitchFamily="34" charset="0"/>
                <a:cs typeface="Verdana" pitchFamily="34" charset="0"/>
              </a:rPr>
              <a:t>Expertenkongress</a:t>
            </a:r>
          </a:p>
          <a:p>
            <a:r>
              <a:rPr lang="de-DE" sz="1400" dirty="0">
                <a:latin typeface="Verdana" pitchFamily="34" charset="0"/>
                <a:ea typeface="Verdana" pitchFamily="34" charset="0"/>
                <a:cs typeface="Verdana" pitchFamily="34" charset="0"/>
              </a:rPr>
              <a:t>Aushandeln</a:t>
            </a:r>
          </a:p>
        </p:txBody>
      </p:sp>
      <p:sp>
        <p:nvSpPr>
          <p:cNvPr id="7173" name="Text Box 5"/>
          <p:cNvSpPr txBox="1">
            <a:spLocks noChangeArrowheads="1"/>
          </p:cNvSpPr>
          <p:nvPr/>
        </p:nvSpPr>
        <p:spPr bwMode="auto">
          <a:xfrm>
            <a:off x="7375525" y="6110288"/>
            <a:ext cx="1468438" cy="307975"/>
          </a:xfrm>
          <a:prstGeom prst="rect">
            <a:avLst/>
          </a:prstGeom>
          <a:noFill/>
          <a:ln w="9525">
            <a:noFill/>
            <a:miter lim="800000"/>
            <a:headEnd/>
            <a:tailEnd/>
          </a:ln>
        </p:spPr>
        <p:txBody>
          <a:bodyPr wrap="none">
            <a:spAutoFit/>
          </a:bodyPr>
          <a:lstStyle/>
          <a:p>
            <a:r>
              <a:rPr lang="de-DE" sz="1400">
                <a:solidFill>
                  <a:srgbClr val="FF0000"/>
                </a:solidFill>
                <a:latin typeface="Verdana" pitchFamily="34" charset="0"/>
              </a:rPr>
              <a:t>Quelle: Leisen</a:t>
            </a: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sz="3200" dirty="0" smtClean="0">
                <a:latin typeface="Arial" pitchFamily="34" charset="0"/>
              </a:rPr>
              <a:t>Methodenwerkzeuge - Übersicht</a:t>
            </a:r>
            <a:endParaRPr lang="de-DE" sz="1200" dirty="0" smtClean="0">
              <a:latin typeface="Arial" pitchFamily="34" charset="0"/>
            </a:endParaRPr>
          </a:p>
        </p:txBody>
      </p:sp>
      <p:sp>
        <p:nvSpPr>
          <p:cNvPr id="7173" name="Text Box 5"/>
          <p:cNvSpPr txBox="1">
            <a:spLocks noChangeArrowheads="1"/>
          </p:cNvSpPr>
          <p:nvPr/>
        </p:nvSpPr>
        <p:spPr bwMode="auto">
          <a:xfrm>
            <a:off x="7375525" y="6110288"/>
            <a:ext cx="1468438" cy="307975"/>
          </a:xfrm>
          <a:prstGeom prst="rect">
            <a:avLst/>
          </a:prstGeom>
          <a:noFill/>
          <a:ln w="9525">
            <a:noFill/>
            <a:miter lim="800000"/>
            <a:headEnd/>
            <a:tailEnd/>
          </a:ln>
        </p:spPr>
        <p:txBody>
          <a:bodyPr wrap="none">
            <a:spAutoFit/>
          </a:bodyPr>
          <a:lstStyle/>
          <a:p>
            <a:r>
              <a:rPr lang="de-DE" sz="1400">
                <a:solidFill>
                  <a:srgbClr val="FF0000"/>
                </a:solidFill>
                <a:latin typeface="Verdana" pitchFamily="34" charset="0"/>
              </a:rPr>
              <a:t>Quelle: Leisen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8" name="Text Box 3"/>
          <p:cNvSpPr txBox="1">
            <a:spLocks noChangeArrowheads="1"/>
          </p:cNvSpPr>
          <p:nvPr/>
        </p:nvSpPr>
        <p:spPr bwMode="auto">
          <a:xfrm>
            <a:off x="2483768" y="2682786"/>
            <a:ext cx="3918371" cy="1754326"/>
          </a:xfrm>
          <a:prstGeom prst="rect">
            <a:avLst/>
          </a:prstGeom>
          <a:noFill/>
          <a:ln w="9525">
            <a:noFill/>
            <a:miter lim="800000"/>
            <a:headEnd/>
            <a:tailEnd/>
          </a:ln>
        </p:spPr>
        <p:txBody>
          <a:bodyPr wrap="square">
            <a:spAutoFit/>
          </a:bodyPr>
          <a:lstStyle/>
          <a:p>
            <a:pPr algn="ctr"/>
            <a:r>
              <a:rPr lang="de-DE" sz="3600" dirty="0" smtClean="0">
                <a:latin typeface="Verdana" pitchFamily="34" charset="0"/>
                <a:ea typeface="Verdana" pitchFamily="34" charset="0"/>
                <a:cs typeface="Verdana" pitchFamily="34" charset="0"/>
              </a:rPr>
              <a:t> …einige näher kennen lernen im Kugellager</a:t>
            </a:r>
            <a:endParaRPr lang="de-DE" sz="3600"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85800" y="1072952"/>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endParaRPr lang="de-DE" dirty="0">
              <a:latin typeface="Verdana" pitchFamily="34" charset="0"/>
              <a:ea typeface="Verdana" pitchFamily="34" charset="0"/>
              <a:cs typeface="Verdana" pitchFamily="34" charset="0"/>
            </a:endParaRPr>
          </a:p>
        </p:txBody>
      </p:sp>
      <p:sp>
        <p:nvSpPr>
          <p:cNvPr id="10" name="Rechteck 9"/>
          <p:cNvSpPr/>
          <p:nvPr/>
        </p:nvSpPr>
        <p:spPr>
          <a:xfrm>
            <a:off x="1547664" y="836712"/>
            <a:ext cx="6840760" cy="523220"/>
          </a:xfrm>
          <a:prstGeom prst="rect">
            <a:avLst/>
          </a:prstGeom>
        </p:spPr>
        <p:txBody>
          <a:bodyPr wrap="square">
            <a:spAutoFit/>
          </a:bodyPr>
          <a:lstStyle/>
          <a:p>
            <a:r>
              <a:rPr lang="de-DE" sz="2800" dirty="0" smtClean="0">
                <a:latin typeface="Verdana" pitchFamily="34" charset="0"/>
                <a:ea typeface="Verdana" pitchFamily="34" charset="0"/>
                <a:cs typeface="Verdana" pitchFamily="34" charset="0"/>
              </a:rPr>
              <a:t>Kommunikation im </a:t>
            </a:r>
            <a:r>
              <a:rPr lang="de-DE" sz="2800" dirty="0" err="1" smtClean="0">
                <a:latin typeface="Verdana" pitchFamily="34" charset="0"/>
                <a:ea typeface="Verdana" pitchFamily="34" charset="0"/>
                <a:cs typeface="Verdana" pitchFamily="34" charset="0"/>
              </a:rPr>
              <a:t>nw</a:t>
            </a:r>
            <a:r>
              <a:rPr lang="de-DE" sz="2800" dirty="0" smtClean="0">
                <a:latin typeface="Verdana" pitchFamily="34" charset="0"/>
                <a:ea typeface="Verdana" pitchFamily="34" charset="0"/>
                <a:cs typeface="Verdana" pitchFamily="34" charset="0"/>
              </a:rPr>
              <a:t>. Unterricht</a:t>
            </a:r>
            <a:endParaRPr lang="de-DE" sz="2800" dirty="0"/>
          </a:p>
        </p:txBody>
      </p:sp>
      <p:sp>
        <p:nvSpPr>
          <p:cNvPr id="11" name="Rectangle 3"/>
          <p:cNvSpPr txBox="1">
            <a:spLocks noChangeArrowheads="1"/>
          </p:cNvSpPr>
          <p:nvPr/>
        </p:nvSpPr>
        <p:spPr>
          <a:xfrm>
            <a:off x="1331640" y="1573007"/>
            <a:ext cx="3168352" cy="4353123"/>
          </a:xfrm>
          <a:prstGeom prst="rect">
            <a:avLst/>
          </a:prstGeom>
        </p:spPr>
        <p:txBody>
          <a:bodyPr/>
          <a:lstStyle/>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a:t>
            </a:r>
            <a:r>
              <a:rPr kumimoji="0" lang="de-DE" sz="1800" b="1"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„Sprechen“ </a:t>
            </a:r>
            <a:r>
              <a:rPr lang="de-DE" sz="1800" b="1" kern="0" dirty="0" smtClean="0">
                <a:solidFill>
                  <a:srgbClr val="080808"/>
                </a:solidFill>
                <a:latin typeface="Verdana" pitchFamily="34" charset="0"/>
                <a:cs typeface="Times New Roman" pitchFamily="18" charset="0"/>
              </a:rPr>
              <a:t/>
            </a:r>
            <a:br>
              <a:rPr lang="de-DE" sz="1800" b="1" kern="0" dirty="0" smtClean="0">
                <a:solidFill>
                  <a:srgbClr val="080808"/>
                </a:solidFill>
                <a:latin typeface="Verdana" pitchFamily="34" charset="0"/>
                <a:cs typeface="Times New Roman" pitchFamily="18" charset="0"/>
              </a:rPr>
            </a:br>
            <a:r>
              <a:rPr lang="de-DE" sz="1800" b="1" kern="0" dirty="0" smtClean="0">
                <a:solidFill>
                  <a:srgbClr val="080808"/>
                </a:solidFill>
                <a:latin typeface="Verdana" pitchFamily="34" charset="0"/>
                <a:cs typeface="Times New Roman" pitchFamily="18" charset="0"/>
              </a:rPr>
              <a:t>       </a:t>
            </a:r>
            <a:r>
              <a:rPr kumimoji="0" lang="de-DE" sz="1800" b="1"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im Unterricht</a:t>
            </a:r>
            <a:br>
              <a:rPr kumimoji="0" lang="de-DE" sz="1800" b="1"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br>
            <a:endParaRPr kumimoji="0" lang="de-DE" sz="1600" b="1"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	Zuhören,</a:t>
            </a:r>
            <a:r>
              <a:rPr kumimoji="0" lang="de-DE" sz="1600" b="0" i="0" u="none" strike="noStrike" kern="0" cap="none" spc="0" normalizeH="0" noProof="0" dirty="0" smtClean="0">
                <a:ln>
                  <a:noFill/>
                </a:ln>
                <a:solidFill>
                  <a:srgbClr val="080808"/>
                </a:solidFill>
                <a:effectLst/>
                <a:uLnTx/>
                <a:uFillTx/>
                <a:latin typeface="Verdana" pitchFamily="34" charset="0"/>
                <a:ea typeface="+mn-ea"/>
                <a:cs typeface="Times New Roman" pitchFamily="18" charset="0"/>
              </a:rPr>
              <a:t> verstehen</a:t>
            </a:r>
            <a:endPar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	Fachbegriffe benutzen</a:t>
            </a:r>
          </a:p>
          <a:p>
            <a:pPr marL="384175" lvl="0"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Sprachform beherrschen</a:t>
            </a:r>
          </a:p>
          <a:p>
            <a:pPr marL="384175" lvl="0"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Verständigung: </a:t>
            </a:r>
            <a:br>
              <a:rPr lang="de-DE" sz="1600" kern="0" dirty="0" smtClean="0">
                <a:solidFill>
                  <a:srgbClr val="080808"/>
                </a:solidFill>
                <a:latin typeface="Verdana" pitchFamily="34" charset="0"/>
                <a:cs typeface="Times New Roman" pitchFamily="18" charset="0"/>
              </a:rPr>
            </a:br>
            <a:r>
              <a:rPr lang="de-DE" sz="1600" kern="0" dirty="0" smtClean="0">
                <a:solidFill>
                  <a:srgbClr val="080808"/>
                </a:solidFill>
                <a:latin typeface="Verdana" pitchFamily="34" charset="0"/>
                <a:cs typeface="Times New Roman" pitchFamily="18" charset="0"/>
              </a:rPr>
              <a:t>Unterrichts-Sprache</a:t>
            </a:r>
          </a:p>
          <a:p>
            <a:pPr marL="384175" lvl="0" indent="-342900" eaLnBrk="0" hangingPunct="0">
              <a:lnSpc>
                <a:spcPct val="130000"/>
              </a:lnSpc>
              <a:spcBef>
                <a:spcPts val="300"/>
              </a:spcBef>
              <a:defRPr/>
            </a:pPr>
            <a:r>
              <a:rPr lang="de-DE" sz="1600" kern="0" dirty="0" smtClean="0">
                <a:solidFill>
                  <a:srgbClr val="080808"/>
                </a:solidFill>
                <a:latin typeface="Verdana" pitchFamily="34" charset="0"/>
                <a:cs typeface="Times New Roman" pitchFamily="18" charset="0"/>
              </a:rPr>
              <a:t>  *	Zuhören, verstehen</a:t>
            </a:r>
          </a:p>
          <a:p>
            <a:pPr marL="384175" lvl="0" indent="-342900" eaLnBrk="0" hangingPunct="0">
              <a:lnSpc>
                <a:spcPct val="130000"/>
              </a:lnSpc>
              <a:spcBef>
                <a:spcPts val="300"/>
              </a:spcBef>
              <a:defRPr/>
            </a:pPr>
            <a:r>
              <a:rPr lang="de-DE" sz="1600" kern="0" dirty="0" smtClean="0">
                <a:solidFill>
                  <a:srgbClr val="080808"/>
                </a:solidFill>
                <a:latin typeface="Verdana" pitchFamily="34" charset="0"/>
                <a:cs typeface="Times New Roman" pitchFamily="18" charset="0"/>
              </a:rPr>
              <a:t>  *	angstfrei Sprechen</a:t>
            </a:r>
          </a:p>
          <a:p>
            <a:pPr marL="384175" indent="-342900" eaLnBrk="0" hangingPunct="0">
              <a:lnSpc>
                <a:spcPct val="130000"/>
              </a:lnSpc>
              <a:spcBef>
                <a:spcPts val="300"/>
              </a:spcBef>
              <a:defRPr/>
            </a:pPr>
            <a:r>
              <a:rPr lang="de-DE" sz="1600" kern="0" dirty="0" smtClean="0">
                <a:solidFill>
                  <a:srgbClr val="080808"/>
                </a:solidFill>
                <a:latin typeface="Verdana" pitchFamily="34" charset="0"/>
                <a:cs typeface="Times New Roman" pitchFamily="18" charset="0"/>
              </a:rPr>
              <a:t>  *	Sprachanlässe gestalten</a:t>
            </a:r>
            <a:br>
              <a:rPr lang="de-DE" sz="1600" kern="0" dirty="0" smtClean="0">
                <a:solidFill>
                  <a:srgbClr val="080808"/>
                </a:solidFill>
                <a:latin typeface="Verdana" pitchFamily="34" charset="0"/>
                <a:cs typeface="Times New Roman" pitchFamily="18" charset="0"/>
              </a:rPr>
            </a:br>
            <a:r>
              <a:rPr lang="de-DE" sz="1600" kern="0" dirty="0" smtClean="0">
                <a:solidFill>
                  <a:srgbClr val="080808"/>
                </a:solidFill>
                <a:latin typeface="Verdana" pitchFamily="34" charset="0"/>
                <a:cs typeface="Times New Roman" pitchFamily="18" charset="0"/>
              </a:rPr>
              <a:t/>
            </a:r>
            <a:br>
              <a:rPr lang="de-DE" sz="1600" kern="0" dirty="0" smtClean="0">
                <a:solidFill>
                  <a:srgbClr val="080808"/>
                </a:solidFill>
                <a:latin typeface="Verdana" pitchFamily="34" charset="0"/>
                <a:cs typeface="Times New Roman" pitchFamily="18" charset="0"/>
              </a:rPr>
            </a:br>
            <a:r>
              <a:rPr lang="de-DE" sz="1600" kern="0" dirty="0" smtClean="0">
                <a:solidFill>
                  <a:srgbClr val="080808"/>
                </a:solidFill>
                <a:latin typeface="Verdana" pitchFamily="34" charset="0"/>
                <a:cs typeface="Times New Roman" pitchFamily="18" charset="0"/>
              </a:rPr>
              <a:t/>
            </a:r>
            <a:br>
              <a:rPr lang="de-DE" sz="1600" kern="0" dirty="0" smtClean="0">
                <a:solidFill>
                  <a:srgbClr val="080808"/>
                </a:solidFill>
                <a:latin typeface="Verdana" pitchFamily="34" charset="0"/>
                <a:cs typeface="Times New Roman" pitchFamily="18" charset="0"/>
              </a:rPr>
            </a:br>
            <a:endPar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a:t>
            </a:r>
          </a:p>
        </p:txBody>
      </p:sp>
      <p:sp>
        <p:nvSpPr>
          <p:cNvPr id="12" name="Rectangle 3"/>
          <p:cNvSpPr txBox="1">
            <a:spLocks noChangeArrowheads="1"/>
          </p:cNvSpPr>
          <p:nvPr/>
        </p:nvSpPr>
        <p:spPr>
          <a:xfrm>
            <a:off x="4860032" y="1556792"/>
            <a:ext cx="3168352" cy="4353123"/>
          </a:xfrm>
          <a:prstGeom prst="rect">
            <a:avLst/>
          </a:prstGeom>
        </p:spPr>
        <p:txBody>
          <a:bodyPr/>
          <a:lstStyle/>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a:t>
            </a:r>
            <a:r>
              <a:rPr lang="de-DE" sz="1800" b="1" kern="0" dirty="0" smtClean="0">
                <a:solidFill>
                  <a:srgbClr val="080808"/>
                </a:solidFill>
                <a:latin typeface="Verdana" pitchFamily="34" charset="0"/>
                <a:cs typeface="Times New Roman" pitchFamily="18" charset="0"/>
              </a:rPr>
              <a:t>„Lesen“ </a:t>
            </a:r>
            <a:br>
              <a:rPr lang="de-DE" sz="1800" b="1" kern="0" dirty="0" smtClean="0">
                <a:solidFill>
                  <a:srgbClr val="080808"/>
                </a:solidFill>
                <a:latin typeface="Verdana" pitchFamily="34" charset="0"/>
                <a:cs typeface="Times New Roman" pitchFamily="18" charset="0"/>
              </a:rPr>
            </a:br>
            <a:r>
              <a:rPr lang="de-DE" sz="1800" b="1" kern="0" dirty="0" smtClean="0">
                <a:solidFill>
                  <a:srgbClr val="080808"/>
                </a:solidFill>
                <a:latin typeface="Verdana" pitchFamily="34" charset="0"/>
                <a:cs typeface="Times New Roman" pitchFamily="18" charset="0"/>
              </a:rPr>
              <a:t>        im Unterricht</a:t>
            </a:r>
            <a:br>
              <a:rPr lang="de-DE" sz="1800" b="1" kern="0" dirty="0" smtClean="0">
                <a:solidFill>
                  <a:srgbClr val="080808"/>
                </a:solidFill>
                <a:latin typeface="Verdana" pitchFamily="34" charset="0"/>
                <a:cs typeface="Times New Roman" pitchFamily="18" charset="0"/>
              </a:rPr>
            </a:br>
            <a:endParaRPr lang="de-DE" sz="1800" b="1" kern="0" dirty="0" smtClean="0">
              <a:solidFill>
                <a:srgbClr val="080808"/>
              </a:solidFill>
              <a:latin typeface="Verdana" pitchFamily="34" charset="0"/>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	„</a:t>
            </a:r>
            <a:r>
              <a:rPr lang="de-DE" sz="1600" kern="0" dirty="0" smtClean="0">
                <a:solidFill>
                  <a:srgbClr val="080808"/>
                </a:solidFill>
                <a:latin typeface="Verdana" pitchFamily="34" charset="0"/>
                <a:cs typeface="Times New Roman" pitchFamily="18" charset="0"/>
              </a:rPr>
              <a:t>Verstehen“</a:t>
            </a:r>
            <a:endPar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	Sinn erschließen</a:t>
            </a:r>
          </a:p>
          <a:p>
            <a:pPr marL="384175" lvl="0"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Strategien nutzen</a:t>
            </a:r>
          </a:p>
          <a:p>
            <a:pPr marL="384175" lvl="0"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Fachbegriffe festigen</a:t>
            </a:r>
          </a:p>
          <a:p>
            <a:pPr marL="384175"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Text mit Bild „lesen“</a:t>
            </a:r>
          </a:p>
          <a:p>
            <a:pPr marL="384175" lvl="0"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spezifische Codierungen</a:t>
            </a:r>
            <a:br>
              <a:rPr lang="de-DE" sz="1600" kern="0" dirty="0" smtClean="0">
                <a:solidFill>
                  <a:srgbClr val="080808"/>
                </a:solidFill>
                <a:latin typeface="Verdana" pitchFamily="34" charset="0"/>
                <a:cs typeface="Times New Roman" pitchFamily="18" charset="0"/>
              </a:rPr>
            </a:br>
            <a:r>
              <a:rPr lang="de-DE" sz="1600" kern="0" dirty="0" smtClean="0">
                <a:solidFill>
                  <a:srgbClr val="080808"/>
                </a:solidFill>
                <a:latin typeface="Verdana" pitchFamily="34" charset="0"/>
                <a:cs typeface="Times New Roman" pitchFamily="18" charset="0"/>
              </a:rPr>
              <a:t>entschlüsseln können</a:t>
            </a:r>
          </a:p>
          <a:p>
            <a:pPr marL="384175"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Texte / Plakate / </a:t>
            </a:r>
            <a:r>
              <a:rPr lang="de-DE" sz="1600" kern="0" dirty="0" err="1" smtClean="0">
                <a:solidFill>
                  <a:srgbClr val="080808"/>
                </a:solidFill>
                <a:latin typeface="Verdana" pitchFamily="34" charset="0"/>
                <a:cs typeface="Times New Roman" pitchFamily="18" charset="0"/>
              </a:rPr>
              <a:t>Prä-sentationen</a:t>
            </a:r>
            <a:r>
              <a:rPr lang="de-DE" sz="1600" kern="0" dirty="0" smtClean="0">
                <a:solidFill>
                  <a:srgbClr val="080808"/>
                </a:solidFill>
                <a:latin typeface="Verdana" pitchFamily="34" charset="0"/>
                <a:cs typeface="Times New Roman" pitchFamily="18" charset="0"/>
              </a:rPr>
              <a:t> produzieren</a:t>
            </a:r>
          </a:p>
          <a:p>
            <a:pPr marL="384175" lvl="0" indent="-342900" eaLnBrk="0" hangingPunct="0">
              <a:lnSpc>
                <a:spcPct val="130000"/>
              </a:lnSpc>
              <a:spcBef>
                <a:spcPts val="300"/>
              </a:spcBef>
            </a:pPr>
            <a:endParaRPr lang="de-DE" sz="1600" kern="0" dirty="0" smtClean="0">
              <a:solidFill>
                <a:srgbClr val="080808"/>
              </a:solidFill>
              <a:latin typeface="Verdana" pitchFamily="34" charset="0"/>
              <a:cs typeface="Times New Roman" pitchFamily="18" charset="0"/>
            </a:endParaRPr>
          </a:p>
          <a:p>
            <a:pPr marL="384175" indent="-342900" eaLnBrk="0" hangingPunct="0">
              <a:lnSpc>
                <a:spcPct val="130000"/>
              </a:lnSpc>
              <a:spcBef>
                <a:spcPts val="300"/>
              </a:spcBef>
            </a:pPr>
            <a:endParaRPr lang="de-DE" dirty="0" smtClean="0"/>
          </a:p>
          <a:p>
            <a:pPr marL="384175" lvl="0" indent="-342900" eaLnBrk="0" hangingPunct="0">
              <a:lnSpc>
                <a:spcPct val="130000"/>
              </a:lnSpc>
              <a:spcBef>
                <a:spcPts val="300"/>
              </a:spcBef>
            </a:pPr>
            <a:endParaRPr lang="de-DE" sz="1600" kern="0" dirty="0" smtClean="0">
              <a:solidFill>
                <a:srgbClr val="080808"/>
              </a:solidFill>
              <a:latin typeface="Verdana" pitchFamily="34" charset="0"/>
              <a:cs typeface="Times New Roman" pitchFamily="18" charset="0"/>
            </a:endParaRPr>
          </a:p>
          <a:p>
            <a:pPr marL="384175" lvl="0"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a:t>
            </a:r>
            <a:br>
              <a:rPr lang="de-DE" sz="1600" kern="0" dirty="0" smtClean="0">
                <a:solidFill>
                  <a:srgbClr val="080808"/>
                </a:solidFill>
                <a:latin typeface="Verdana" pitchFamily="34" charset="0"/>
                <a:cs typeface="Times New Roman" pitchFamily="18" charset="0"/>
              </a:rPr>
            </a:br>
            <a:r>
              <a:rPr lang="de-DE" sz="1600" kern="0" dirty="0" smtClean="0">
                <a:solidFill>
                  <a:srgbClr val="080808"/>
                </a:solidFill>
                <a:latin typeface="Verdana" pitchFamily="34" charset="0"/>
                <a:cs typeface="Times New Roman" pitchFamily="18" charset="0"/>
              </a:rPr>
              <a:t/>
            </a:r>
            <a:br>
              <a:rPr lang="de-DE" sz="1600" kern="0" dirty="0" smtClean="0">
                <a:solidFill>
                  <a:srgbClr val="080808"/>
                </a:solidFill>
                <a:latin typeface="Verdana" pitchFamily="34" charset="0"/>
                <a:cs typeface="Times New Roman" pitchFamily="18" charset="0"/>
              </a:rPr>
            </a:br>
            <a:endPar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a:t>
            </a:r>
          </a:p>
        </p:txBody>
      </p:sp>
      <p:sp>
        <p:nvSpPr>
          <p:cNvPr id="13" name="Rechteck 12"/>
          <p:cNvSpPr/>
          <p:nvPr/>
        </p:nvSpPr>
        <p:spPr>
          <a:xfrm>
            <a:off x="4860032" y="1484784"/>
            <a:ext cx="3384376" cy="4392488"/>
          </a:xfrm>
          <a:prstGeom prst="rect">
            <a:avLst/>
          </a:prstGeom>
          <a:solidFill>
            <a:schemeClr val="bg1">
              <a:lumMod val="75000"/>
              <a:alpha val="51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blinds(horizontal)">
                                      <p:cBhvr>
                                        <p:cTn id="43" dur="500"/>
                                        <p:tgtEl>
                                          <p:spTgt spid="12">
                                            <p:txEl>
                                              <p:pRg st="1" end="1"/>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12">
                                            <p:txEl>
                                              <p:pRg st="2" end="2"/>
                                            </p:txEl>
                                          </p:spTgt>
                                        </p:tgtEl>
                                        <p:attrNameLst>
                                          <p:attrName>style.visibility</p:attrName>
                                        </p:attrNameLst>
                                      </p:cBhvr>
                                      <p:to>
                                        <p:strVal val="visible"/>
                                      </p:to>
                                    </p:set>
                                    <p:animEffect transition="in" filter="blinds(horizontal)">
                                      <p:cBhvr>
                                        <p:cTn id="46" dur="500"/>
                                        <p:tgtEl>
                                          <p:spTgt spid="12">
                                            <p:txEl>
                                              <p:pRg st="2" end="2"/>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12">
                                            <p:txEl>
                                              <p:pRg st="3" end="3"/>
                                            </p:txEl>
                                          </p:spTgt>
                                        </p:tgtEl>
                                        <p:attrNameLst>
                                          <p:attrName>style.visibility</p:attrName>
                                        </p:attrNameLst>
                                      </p:cBhvr>
                                      <p:to>
                                        <p:strVal val="visible"/>
                                      </p:to>
                                    </p:set>
                                    <p:animEffect transition="in" filter="blinds(horizontal)">
                                      <p:cBhvr>
                                        <p:cTn id="49" dur="500"/>
                                        <p:tgtEl>
                                          <p:spTgt spid="12">
                                            <p:txEl>
                                              <p:pRg st="3" end="3"/>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12">
                                            <p:txEl>
                                              <p:pRg st="4" end="4"/>
                                            </p:txEl>
                                          </p:spTgt>
                                        </p:tgtEl>
                                        <p:attrNameLst>
                                          <p:attrName>style.visibility</p:attrName>
                                        </p:attrNameLst>
                                      </p:cBhvr>
                                      <p:to>
                                        <p:strVal val="visible"/>
                                      </p:to>
                                    </p:set>
                                    <p:animEffect transition="in" filter="blinds(horizontal)">
                                      <p:cBhvr>
                                        <p:cTn id="52" dur="500"/>
                                        <p:tgtEl>
                                          <p:spTgt spid="12">
                                            <p:txEl>
                                              <p:pRg st="4" end="4"/>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Effect transition="in" filter="blinds(horizontal)">
                                      <p:cBhvr>
                                        <p:cTn id="55" dur="500"/>
                                        <p:tgtEl>
                                          <p:spTgt spid="12">
                                            <p:txEl>
                                              <p:pRg st="5" end="5"/>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12">
                                            <p:txEl>
                                              <p:pRg st="6" end="6"/>
                                            </p:txEl>
                                          </p:spTgt>
                                        </p:tgtEl>
                                        <p:attrNameLst>
                                          <p:attrName>style.visibility</p:attrName>
                                        </p:attrNameLst>
                                      </p:cBhvr>
                                      <p:to>
                                        <p:strVal val="visible"/>
                                      </p:to>
                                    </p:set>
                                    <p:animEffect transition="in" filter="blinds(horizontal)">
                                      <p:cBhvr>
                                        <p:cTn id="58" dur="500"/>
                                        <p:tgtEl>
                                          <p:spTgt spid="12">
                                            <p:txEl>
                                              <p:pRg st="6" end="6"/>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12">
                                            <p:txEl>
                                              <p:pRg st="7" end="7"/>
                                            </p:txEl>
                                          </p:spTgt>
                                        </p:tgtEl>
                                        <p:attrNameLst>
                                          <p:attrName>style.visibility</p:attrName>
                                        </p:attrNameLst>
                                      </p:cBhvr>
                                      <p:to>
                                        <p:strVal val="visible"/>
                                      </p:to>
                                    </p:set>
                                    <p:animEffect transition="in" filter="blinds(horizontal)">
                                      <p:cBhvr>
                                        <p:cTn id="61" dur="500"/>
                                        <p:tgtEl>
                                          <p:spTgt spid="12">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linds(horizontal)">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uiExpand="1" build="p"/>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259632" y="0"/>
            <a:ext cx="6737350" cy="1124744"/>
          </a:xfrm>
        </p:spPr>
        <p:txBody>
          <a:bodyPr/>
          <a:lstStyle/>
          <a:p>
            <a:pPr eaLnBrk="1" hangingPunct="1">
              <a:defRPr/>
            </a:pPr>
            <a:r>
              <a:rPr lang="de-DE" sz="3200" dirty="0" smtClean="0">
                <a:solidFill>
                  <a:schemeClr val="tx1"/>
                </a:solidFill>
                <a:latin typeface="Verdana" pitchFamily="34" charset="0"/>
              </a:rPr>
              <a:t>Methodenwerkzeuge</a:t>
            </a:r>
            <a:endParaRPr lang="de-DE" sz="3200" dirty="0" smtClean="0">
              <a:solidFill>
                <a:schemeClr val="tx1"/>
              </a:solidFill>
              <a:effectLst>
                <a:outerShdw blurRad="38100" dist="38100" dir="2700000" algn="tl">
                  <a:srgbClr val="C0C0C0"/>
                </a:outerShdw>
              </a:effectLst>
              <a:latin typeface="Verdana" pitchFamily="34" charset="0"/>
            </a:endParaRPr>
          </a:p>
        </p:txBody>
      </p:sp>
      <p:sp>
        <p:nvSpPr>
          <p:cNvPr id="8195" name="Rectangle 1028"/>
          <p:cNvSpPr>
            <a:spLocks noGrp="1" noChangeArrowheads="1"/>
          </p:cNvSpPr>
          <p:nvPr>
            <p:ph type="body" idx="1"/>
          </p:nvPr>
        </p:nvSpPr>
        <p:spPr>
          <a:xfrm>
            <a:off x="685800" y="1957388"/>
            <a:ext cx="7772400" cy="4114800"/>
          </a:xfrm>
          <a:noFill/>
        </p:spPr>
        <p:txBody>
          <a:bodyPr/>
          <a:lstStyle/>
          <a:p>
            <a:pPr eaLnBrk="1" hangingPunct="1">
              <a:buFontTx/>
              <a:buNone/>
            </a:pPr>
            <a:endParaRPr lang="de-DE" sz="1400" dirty="0" smtClean="0">
              <a:latin typeface="Arial Condensed Bold" pitchFamily="34" charset="0"/>
            </a:endParaRPr>
          </a:p>
          <a:p>
            <a:pPr eaLnBrk="1" hangingPunct="1"/>
            <a:endParaRPr lang="de-DE" sz="1400" dirty="0" smtClean="0">
              <a:latin typeface="Arial Condensed Bold" pitchFamily="34" charset="0"/>
            </a:endParaRPr>
          </a:p>
          <a:p>
            <a:pPr eaLnBrk="1" hangingPunct="1">
              <a:buFontTx/>
              <a:buNone/>
            </a:pPr>
            <a:endParaRPr lang="de-DE" sz="1400" dirty="0" smtClean="0">
              <a:latin typeface="Arial Condensed Bold" pitchFamily="34" charset="0"/>
            </a:endParaRP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graphicFrame>
        <p:nvGraphicFramePr>
          <p:cNvPr id="17" name="Tabelle 16"/>
          <p:cNvGraphicFramePr>
            <a:graphicFrameLocks noGrp="1"/>
          </p:cNvGraphicFramePr>
          <p:nvPr/>
        </p:nvGraphicFramePr>
        <p:xfrm>
          <a:off x="1187624" y="1556792"/>
          <a:ext cx="6912768" cy="3967480"/>
        </p:xfrm>
        <a:graphic>
          <a:graphicData uri="http://schemas.openxmlformats.org/drawingml/2006/table">
            <a:tbl>
              <a:tblPr firstRow="1" bandRow="1">
                <a:tableStyleId>{ED083AE6-46FA-4A59-8FB0-9F97EB10719F}</a:tableStyleId>
              </a:tblPr>
              <a:tblGrid>
                <a:gridCol w="1728192"/>
                <a:gridCol w="1728192"/>
                <a:gridCol w="1728192"/>
                <a:gridCol w="1728192"/>
              </a:tblGrid>
              <a:tr h="750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Unterstützung fachsprachlich angemessener Formulierung</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Erarbeitung und Kommunikation fachlicher Inhalte</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Strukturierung und </a:t>
                      </a:r>
                      <a:r>
                        <a:rPr lang="de-DE" sz="1300" b="0" kern="1200" dirty="0" err="1" smtClean="0">
                          <a:solidFill>
                            <a:schemeClr val="tx1"/>
                          </a:solidFill>
                          <a:latin typeface="Verdana" pitchFamily="34" charset="0"/>
                          <a:ea typeface="Verdana" pitchFamily="34" charset="0"/>
                          <a:cs typeface="Verdana" pitchFamily="34" charset="0"/>
                        </a:rPr>
                        <a:t>Hierarchisie-rung</a:t>
                      </a:r>
                      <a:r>
                        <a:rPr lang="de-DE" sz="1300" b="0" kern="1200" dirty="0" smtClean="0">
                          <a:solidFill>
                            <a:schemeClr val="tx1"/>
                          </a:solidFill>
                          <a:latin typeface="Verdana" pitchFamily="34" charset="0"/>
                          <a:ea typeface="Verdana" pitchFamily="34" charset="0"/>
                          <a:cs typeface="Verdana" pitchFamily="34" charset="0"/>
                        </a:rPr>
                        <a:t> vorhandener Kenntnisse</a:t>
                      </a: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Wiederholung, Festigung und Vertiefung</a:t>
                      </a:r>
                    </a:p>
                  </a:txBody>
                  <a:tcPr>
                    <a:solidFill>
                      <a:srgbClr val="FFFFCC"/>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Wortliste</a:t>
                      </a: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Kugellager</a:t>
                      </a:r>
                    </a:p>
                  </a:txBody>
                  <a:tcPr>
                    <a:solidFill>
                      <a:srgbClr val="FFFFCC">
                        <a:alpha val="20000"/>
                      </a:srgbClr>
                    </a:solidFill>
                  </a:tcPr>
                </a:tc>
                <a:tc>
                  <a:txBody>
                    <a:bodyPr/>
                    <a:lstStyle/>
                    <a:p>
                      <a:pPr algn="l"/>
                      <a:r>
                        <a:rPr lang="de-DE" sz="1300" b="0" dirty="0" err="1" smtClean="0">
                          <a:latin typeface="Verdana" pitchFamily="34" charset="0"/>
                          <a:ea typeface="Verdana" pitchFamily="34" charset="0"/>
                          <a:cs typeface="Verdana" pitchFamily="34" charset="0"/>
                        </a:rPr>
                        <a:t>Mindmap</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Lückentext</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Wortfeld</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Lernplakat</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Conzeptmap</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Memory</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Wortgeländer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Thesentopf</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Flussdiagramm</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Heißer Stuhl</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Textpuzzle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Filmleiste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Begriffsnetz</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Ketten-Quiz</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Satzmuster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Dialog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Zuordnung</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Stille Post</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Fragemuster</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Archive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Kärtchentisch</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Domino</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Sprechblasen</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Schaufenster-bummel</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Kartenabfrage</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Partner-Kärtchen</a:t>
                      </a:r>
                    </a:p>
                  </a:txBody>
                  <a:tcPr>
                    <a:solidFill>
                      <a:schemeClr val="bg1">
                        <a:lumMod val="85000"/>
                      </a:schemeClr>
                    </a:solidFill>
                  </a:tcPr>
                </a:tc>
              </a:tr>
              <a:tr h="370840">
                <a:tc>
                  <a:txBody>
                    <a:bodyPr/>
                    <a:lstStyle/>
                    <a:p>
                      <a:pPr algn="l"/>
                      <a:r>
                        <a:rPr lang="de-DE" sz="1300" b="0" dirty="0" smtClean="0">
                          <a:latin typeface="Verdana" pitchFamily="34" charset="0"/>
                          <a:ea typeface="Verdana" pitchFamily="34" charset="0"/>
                          <a:cs typeface="Verdana" pitchFamily="34" charset="0"/>
                        </a:rPr>
                        <a:t>Bildergeschichte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Aushandeln</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Bildsequenz</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smtClean="0">
                          <a:latin typeface="Verdana" pitchFamily="34" charset="0"/>
                          <a:ea typeface="Verdana" pitchFamily="34" charset="0"/>
                          <a:cs typeface="Verdana" pitchFamily="34" charset="0"/>
                        </a:rPr>
                        <a:t>Kreuzworträtsel</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648072"/>
          </a:xfrm>
        </p:spPr>
        <p:txBody>
          <a:bodyPr/>
          <a:lstStyle/>
          <a:p>
            <a:r>
              <a:rPr lang="de-DE" sz="2800" dirty="0" smtClean="0">
                <a:latin typeface="Verdana" pitchFamily="34" charset="0"/>
                <a:ea typeface="Verdana" pitchFamily="34" charset="0"/>
                <a:cs typeface="Verdana" pitchFamily="34" charset="0"/>
              </a:rPr>
              <a:t>Methodenwerkzeuge (DFU)</a:t>
            </a:r>
            <a:br>
              <a:rPr lang="de-DE" sz="2800" dirty="0" smtClean="0">
                <a:latin typeface="Verdana" pitchFamily="34" charset="0"/>
                <a:ea typeface="Verdana" pitchFamily="34" charset="0"/>
                <a:cs typeface="Verdana" pitchFamily="34" charset="0"/>
              </a:rPr>
            </a:br>
            <a:r>
              <a:rPr lang="de-DE" sz="1800" dirty="0" err="1" smtClean="0">
                <a:latin typeface="Verdana" pitchFamily="34" charset="0"/>
                <a:ea typeface="Verdana" pitchFamily="34" charset="0"/>
                <a:cs typeface="Verdana" pitchFamily="34" charset="0"/>
              </a:rPr>
              <a:t>Experimento</a:t>
            </a:r>
            <a:r>
              <a:rPr lang="de-DE" sz="1800" dirty="0" smtClean="0">
                <a:latin typeface="Verdana" pitchFamily="34" charset="0"/>
                <a:ea typeface="Verdana" pitchFamily="34" charset="0"/>
                <a:cs typeface="Verdana" pitchFamily="34" charset="0"/>
              </a:rPr>
              <a:t> 10+</a:t>
            </a:r>
            <a:endParaRPr lang="de-DE" dirty="0" smtClean="0">
              <a:latin typeface="Verdana" pitchFamily="34" charset="0"/>
              <a:ea typeface="Verdana" pitchFamily="34" charset="0"/>
              <a:cs typeface="Verdana" pitchFamily="34" charset="0"/>
            </a:endParaRPr>
          </a:p>
        </p:txBody>
      </p:sp>
      <p:pic>
        <p:nvPicPr>
          <p:cNvPr id="6146" name="Picture 2"/>
          <p:cNvPicPr>
            <a:picLocks noChangeAspect="1" noChangeArrowheads="1"/>
          </p:cNvPicPr>
          <p:nvPr/>
        </p:nvPicPr>
        <p:blipFill>
          <a:blip r:embed="rId4" cstate="print"/>
          <a:srcRect/>
          <a:stretch>
            <a:fillRect/>
          </a:stretch>
        </p:blipFill>
        <p:spPr bwMode="auto">
          <a:xfrm>
            <a:off x="395536" y="1484784"/>
            <a:ext cx="1428355" cy="2016224"/>
          </a:xfrm>
          <a:prstGeom prst="rect">
            <a:avLst/>
          </a:prstGeom>
          <a:noFill/>
          <a:ln w="9525">
            <a:noFill/>
            <a:miter lim="800000"/>
            <a:headEnd/>
            <a:tailEnd/>
          </a:ln>
        </p:spPr>
      </p:pic>
      <p:sp>
        <p:nvSpPr>
          <p:cNvPr id="9" name="Textfeld 8"/>
          <p:cNvSpPr txBox="1"/>
          <p:nvPr/>
        </p:nvSpPr>
        <p:spPr>
          <a:xfrm>
            <a:off x="395536" y="3717032"/>
            <a:ext cx="1800200" cy="1723549"/>
          </a:xfrm>
          <a:prstGeom prst="rect">
            <a:avLst/>
          </a:prstGeom>
          <a:noFill/>
        </p:spPr>
        <p:txBody>
          <a:bodyPr wrap="square" rtlCol="0">
            <a:spAutoFit/>
          </a:bodyPr>
          <a:lstStyle/>
          <a:p>
            <a:pPr>
              <a:spcAft>
                <a:spcPts val="600"/>
              </a:spcAft>
            </a:pPr>
            <a:r>
              <a:rPr lang="de-DE" sz="1200" dirty="0" smtClean="0">
                <a:solidFill>
                  <a:schemeClr val="tx2"/>
                </a:solidFill>
                <a:latin typeface="Verdana" pitchFamily="34" charset="0"/>
                <a:ea typeface="Verdana" pitchFamily="34" charset="0"/>
                <a:cs typeface="Verdana" pitchFamily="34" charset="0"/>
              </a:rPr>
              <a:t>z.B. Blockdiagramm mit </a:t>
            </a:r>
            <a:br>
              <a:rPr lang="de-DE" sz="1200" dirty="0" smtClean="0">
                <a:solidFill>
                  <a:schemeClr val="tx2"/>
                </a:solidFill>
                <a:latin typeface="Verdana" pitchFamily="34" charset="0"/>
                <a:ea typeface="Verdana" pitchFamily="34" charset="0"/>
                <a:cs typeface="Verdana" pitchFamily="34" charset="0"/>
              </a:rPr>
            </a:br>
            <a:endParaRPr lang="de-DE" sz="1200" dirty="0" smtClean="0">
              <a:solidFill>
                <a:schemeClr val="tx2"/>
              </a:solidFill>
              <a:latin typeface="Verdana" pitchFamily="34" charset="0"/>
              <a:ea typeface="Verdana" pitchFamily="34" charset="0"/>
              <a:cs typeface="Verdana" pitchFamily="34" charset="0"/>
            </a:endParaRPr>
          </a:p>
          <a:p>
            <a:pPr marL="228600" indent="-228600">
              <a:spcAft>
                <a:spcPts val="600"/>
              </a:spcAft>
              <a:buAutoNum type="alphaLcParenR"/>
            </a:pPr>
            <a:r>
              <a:rPr lang="de-DE" sz="1200" dirty="0" smtClean="0">
                <a:solidFill>
                  <a:schemeClr val="tx2"/>
                </a:solidFill>
                <a:latin typeface="Verdana" pitchFamily="34" charset="0"/>
                <a:ea typeface="Verdana" pitchFamily="34" charset="0"/>
                <a:cs typeface="Verdana" pitchFamily="34" charset="0"/>
              </a:rPr>
              <a:t>Satzmuster zum Treibhauseffekt</a:t>
            </a:r>
            <a:br>
              <a:rPr lang="de-DE" sz="1200" dirty="0" smtClean="0">
                <a:solidFill>
                  <a:schemeClr val="tx2"/>
                </a:solidFill>
                <a:latin typeface="Verdana" pitchFamily="34" charset="0"/>
                <a:ea typeface="Verdana" pitchFamily="34" charset="0"/>
                <a:cs typeface="Verdana" pitchFamily="34" charset="0"/>
              </a:rPr>
            </a:br>
            <a:endParaRPr lang="de-DE" sz="1200" dirty="0" smtClean="0">
              <a:solidFill>
                <a:schemeClr val="tx2"/>
              </a:solidFill>
              <a:latin typeface="Verdana" pitchFamily="34" charset="0"/>
              <a:ea typeface="Verdana" pitchFamily="34" charset="0"/>
              <a:cs typeface="Verdana" pitchFamily="34" charset="0"/>
            </a:endParaRPr>
          </a:p>
          <a:p>
            <a:pPr marL="228600" indent="-228600">
              <a:spcAft>
                <a:spcPts val="600"/>
              </a:spcAft>
              <a:buAutoNum type="alphaLcParenR"/>
            </a:pPr>
            <a:r>
              <a:rPr lang="de-DE" sz="1200" dirty="0" smtClean="0">
                <a:solidFill>
                  <a:schemeClr val="tx2"/>
                </a:solidFill>
                <a:latin typeface="Verdana" pitchFamily="34" charset="0"/>
                <a:ea typeface="Verdana" pitchFamily="34" charset="0"/>
                <a:cs typeface="Verdana" pitchFamily="34" charset="0"/>
              </a:rPr>
              <a:t>Lückentext zum</a:t>
            </a:r>
            <a:br>
              <a:rPr lang="de-DE" sz="1200" dirty="0" smtClean="0">
                <a:solidFill>
                  <a:schemeClr val="tx2"/>
                </a:solidFill>
                <a:latin typeface="Verdana" pitchFamily="34" charset="0"/>
                <a:ea typeface="Verdana" pitchFamily="34" charset="0"/>
                <a:cs typeface="Verdana" pitchFamily="34" charset="0"/>
              </a:rPr>
            </a:br>
            <a:r>
              <a:rPr lang="de-DE" sz="1200" dirty="0" smtClean="0">
                <a:solidFill>
                  <a:schemeClr val="tx2"/>
                </a:solidFill>
                <a:latin typeface="Verdana" pitchFamily="34" charset="0"/>
                <a:ea typeface="Verdana" pitchFamily="34" charset="0"/>
                <a:cs typeface="Verdana" pitchFamily="34" charset="0"/>
              </a:rPr>
              <a:t>selben Thema</a:t>
            </a:r>
          </a:p>
        </p:txBody>
      </p:sp>
      <p:pic>
        <p:nvPicPr>
          <p:cNvPr id="7170" name="Picture 2"/>
          <p:cNvPicPr>
            <a:picLocks noChangeAspect="1" noChangeArrowheads="1"/>
          </p:cNvPicPr>
          <p:nvPr/>
        </p:nvPicPr>
        <p:blipFill>
          <a:blip r:embed="rId5" cstate="print"/>
          <a:srcRect/>
          <a:stretch>
            <a:fillRect/>
          </a:stretch>
        </p:blipFill>
        <p:spPr bwMode="auto">
          <a:xfrm>
            <a:off x="2267745" y="1700808"/>
            <a:ext cx="3096344" cy="4556049"/>
          </a:xfrm>
          <a:prstGeom prst="rect">
            <a:avLst/>
          </a:prstGeom>
          <a:noFill/>
          <a:ln w="9525">
            <a:solidFill>
              <a:schemeClr val="accent1"/>
            </a:solidFill>
            <a:miter lim="800000"/>
            <a:headEnd/>
            <a:tailEnd/>
          </a:ln>
        </p:spPr>
      </p:pic>
      <p:pic>
        <p:nvPicPr>
          <p:cNvPr id="7171" name="Picture 3"/>
          <p:cNvPicPr>
            <a:picLocks noChangeAspect="1" noChangeArrowheads="1"/>
          </p:cNvPicPr>
          <p:nvPr/>
        </p:nvPicPr>
        <p:blipFill>
          <a:blip r:embed="rId6" cstate="print"/>
          <a:srcRect/>
          <a:stretch>
            <a:fillRect/>
          </a:stretch>
        </p:blipFill>
        <p:spPr bwMode="auto">
          <a:xfrm>
            <a:off x="5652121" y="1700808"/>
            <a:ext cx="3168351" cy="4523854"/>
          </a:xfrm>
          <a:prstGeom prst="rect">
            <a:avLst/>
          </a:prstGeom>
          <a:noFill/>
          <a:ln w="9525">
            <a:solidFill>
              <a:schemeClr val="accent1"/>
            </a:solidFill>
            <a:miter lim="800000"/>
            <a:headEnd/>
            <a:tailEnd/>
          </a:ln>
        </p:spPr>
      </p:pic>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"Kommunikation" </a:t>
            </a:r>
            <a:r>
              <a:rPr lang="de-DE" dirty="0" err="1" smtClean="0">
                <a:latin typeface="Calibri" pitchFamily="34" charset="0"/>
              </a:rPr>
              <a:t>Traunkirchen</a:t>
            </a:r>
            <a:r>
              <a:rPr lang="de-DE" dirty="0" smtClean="0">
                <a:latin typeface="Calibri" pitchFamily="34" charset="0"/>
              </a:rPr>
              <a:t> 15.07.2014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linds(horizont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blinds(horizontal)">
                                      <p:cBhvr>
                                        <p:cTn id="2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idx="4294967295"/>
          </p:nvPr>
        </p:nvSpPr>
        <p:spPr>
          <a:xfrm>
            <a:off x="571500" y="500063"/>
            <a:ext cx="7772400" cy="1143000"/>
          </a:xfrm>
        </p:spPr>
        <p:txBody>
          <a:bodyPr/>
          <a:lstStyle/>
          <a:p>
            <a:r>
              <a:rPr lang="de-DE" sz="3600" dirty="0" err="1" smtClean="0">
                <a:latin typeface="Verdana" pitchFamily="34" charset="0"/>
              </a:rPr>
              <a:t>Kärtchentisch</a:t>
            </a:r>
            <a:endParaRPr lang="de-DE" sz="3600" dirty="0" smtClean="0">
              <a:latin typeface="Verdana" pitchFamily="34" charset="0"/>
            </a:endParaRPr>
          </a:p>
        </p:txBody>
      </p:sp>
      <p:pic>
        <p:nvPicPr>
          <p:cNvPr id="12291" name="Picture 3"/>
          <p:cNvPicPr>
            <a:picLocks noChangeAspect="1" noChangeArrowheads="1"/>
          </p:cNvPicPr>
          <p:nvPr/>
        </p:nvPicPr>
        <p:blipFill>
          <a:blip r:embed="rId3" cstate="print"/>
          <a:srcRect/>
          <a:stretch>
            <a:fillRect/>
          </a:stretch>
        </p:blipFill>
        <p:spPr bwMode="auto">
          <a:xfrm>
            <a:off x="1204913" y="1535113"/>
            <a:ext cx="6724650" cy="4751387"/>
          </a:xfrm>
          <a:prstGeom prst="rect">
            <a:avLst/>
          </a:prstGeom>
          <a:noFill/>
          <a:ln w="9525">
            <a:noFill/>
            <a:miter lim="800000"/>
            <a:headEnd/>
            <a:tailEnd/>
          </a:ln>
        </p:spPr>
      </p:pic>
      <p:pic>
        <p:nvPicPr>
          <p:cNvPr id="5"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7" name="Rechteck 6"/>
          <p:cNvSpPr/>
          <p:nvPr/>
        </p:nvSpPr>
        <p:spPr>
          <a:xfrm>
            <a:off x="1043608" y="4077072"/>
            <a:ext cx="7272808"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idx="4294967295"/>
          </p:nvPr>
        </p:nvSpPr>
        <p:spPr>
          <a:xfrm>
            <a:off x="571500" y="500063"/>
            <a:ext cx="7772400" cy="1143000"/>
          </a:xfrm>
        </p:spPr>
        <p:txBody>
          <a:bodyPr/>
          <a:lstStyle/>
          <a:p>
            <a:r>
              <a:rPr lang="de-DE" sz="3600" dirty="0" err="1" smtClean="0">
                <a:latin typeface="Verdana" pitchFamily="34" charset="0"/>
              </a:rPr>
              <a:t>Kärtchentisch</a:t>
            </a:r>
            <a:endParaRPr lang="de-DE" sz="3600" dirty="0" smtClean="0">
              <a:latin typeface="Verdana" pitchFamily="34" charset="0"/>
            </a:endParaRPr>
          </a:p>
        </p:txBody>
      </p:sp>
      <p:pic>
        <p:nvPicPr>
          <p:cNvPr id="5"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8" name="Rechteck 7"/>
          <p:cNvSpPr/>
          <p:nvPr/>
        </p:nvSpPr>
        <p:spPr>
          <a:xfrm>
            <a:off x="1043608" y="2745502"/>
            <a:ext cx="7200800" cy="2123658"/>
          </a:xfrm>
          <a:prstGeom prst="rect">
            <a:avLst/>
          </a:prstGeom>
        </p:spPr>
        <p:txBody>
          <a:bodyPr wrap="square">
            <a:spAutoFit/>
          </a:bodyPr>
          <a:lstStyle/>
          <a:p>
            <a:pPr algn="ctr"/>
            <a:r>
              <a:rPr lang="de-DE" sz="3600" dirty="0" smtClean="0">
                <a:latin typeface="Calibri" pitchFamily="34" charset="0"/>
              </a:rPr>
              <a:t>Ein Beispiel zu den Kommunikationsebenen im Unterricht</a:t>
            </a:r>
          </a:p>
          <a:p>
            <a:pPr marL="627063" indent="-627063">
              <a:buFont typeface="Arial" pitchFamily="34" charset="0"/>
              <a:buChar char="•"/>
            </a:pP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idx="4294967295"/>
          </p:nvPr>
        </p:nvSpPr>
        <p:spPr>
          <a:xfrm>
            <a:off x="571500" y="500063"/>
            <a:ext cx="7772400" cy="1143000"/>
          </a:xfrm>
        </p:spPr>
        <p:txBody>
          <a:bodyPr/>
          <a:lstStyle/>
          <a:p>
            <a:r>
              <a:rPr lang="de-DE" sz="2800" dirty="0" smtClean="0">
                <a:latin typeface="Verdana" pitchFamily="34" charset="0"/>
              </a:rPr>
              <a:t>MW &amp; </a:t>
            </a:r>
            <a:r>
              <a:rPr lang="de-DE" sz="2800" dirty="0" err="1" smtClean="0">
                <a:latin typeface="Verdana" pitchFamily="34" charset="0"/>
              </a:rPr>
              <a:t>Konstruktivismus</a:t>
            </a:r>
            <a:endParaRPr lang="de-DE" sz="3600" dirty="0" smtClean="0">
              <a:latin typeface="Verdana" pitchFamily="34" charset="0"/>
            </a:endParaRPr>
          </a:p>
        </p:txBody>
      </p:sp>
      <p:pic>
        <p:nvPicPr>
          <p:cNvPr id="5"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7" name="Rechteck 6"/>
          <p:cNvSpPr/>
          <p:nvPr/>
        </p:nvSpPr>
        <p:spPr>
          <a:xfrm>
            <a:off x="1259632" y="1794296"/>
            <a:ext cx="7200800" cy="4154984"/>
          </a:xfrm>
          <a:prstGeom prst="rect">
            <a:avLst/>
          </a:prstGeom>
        </p:spPr>
        <p:txBody>
          <a:bodyPr wrap="square">
            <a:spAutoFit/>
          </a:bodyPr>
          <a:lstStyle/>
          <a:p>
            <a:r>
              <a:rPr lang="de-DE" dirty="0" smtClean="0">
                <a:latin typeface="Calibri" pitchFamily="34" charset="0"/>
              </a:rPr>
              <a:t>Lernen bedeutet sich (jeweils selbst) aktiv eine Vorstellung von der Welt zu konstruieren.</a:t>
            </a:r>
          </a:p>
          <a:p>
            <a:endParaRPr lang="de-DE" dirty="0" smtClean="0">
              <a:latin typeface="Calibri" pitchFamily="34" charset="0"/>
            </a:endParaRPr>
          </a:p>
          <a:p>
            <a:r>
              <a:rPr lang="de-DE" dirty="0" smtClean="0">
                <a:latin typeface="Calibri" pitchFamily="34" charset="0"/>
              </a:rPr>
              <a:t>Zentrale Konsequenz  für die Gestaltung von Lernumgebungen / Lernsituationen:</a:t>
            </a:r>
            <a:br>
              <a:rPr lang="de-DE" dirty="0" smtClean="0">
                <a:latin typeface="Calibri" pitchFamily="34" charset="0"/>
              </a:rPr>
            </a:br>
            <a:endParaRPr lang="de-DE" dirty="0" smtClean="0">
              <a:latin typeface="Calibri" pitchFamily="34" charset="0"/>
            </a:endParaRPr>
          </a:p>
          <a:p>
            <a:pPr marL="627063" indent="-627063">
              <a:buFont typeface="Arial" pitchFamily="34" charset="0"/>
              <a:buChar char="•"/>
            </a:pPr>
            <a:r>
              <a:rPr lang="de-DE" dirty="0" smtClean="0">
                <a:latin typeface="Calibri" pitchFamily="34" charset="0"/>
              </a:rPr>
              <a:t>Möglichkeiten zur Aneignung bereitstellen</a:t>
            </a:r>
          </a:p>
          <a:p>
            <a:pPr marL="627063" indent="-627063">
              <a:buFont typeface="Arial" pitchFamily="34" charset="0"/>
              <a:buChar char="•"/>
            </a:pPr>
            <a:r>
              <a:rPr lang="de-DE" dirty="0" smtClean="0">
                <a:latin typeface="Calibri" pitchFamily="34" charset="0"/>
              </a:rPr>
              <a:t>Handelnden Umgang ermöglichen</a:t>
            </a:r>
          </a:p>
          <a:p>
            <a:pPr marL="627063" indent="-627063"/>
            <a:endParaRPr lang="de-DE" dirty="0" smtClean="0">
              <a:latin typeface="Calibri" pitchFamily="34" charset="0"/>
            </a:endParaRPr>
          </a:p>
          <a:p>
            <a:pPr marL="627063" indent="-627063"/>
            <a:r>
              <a:rPr lang="de-DE" dirty="0" smtClean="0">
                <a:latin typeface="Calibri" pitchFamily="34" charset="0"/>
              </a:rPr>
              <a:t>Methodenwerkzeuge passen in diese Vorstellung </a:t>
            </a:r>
          </a:p>
          <a:p>
            <a:pPr marL="627063" indent="-627063">
              <a:buFont typeface="Arial" pitchFamily="34" charset="0"/>
              <a:buChar char="•"/>
            </a:pPr>
            <a:endParaRPr lang="de-DE" dirty="0">
              <a:latin typeface="Calibri" pitchFamily="34" charset="0"/>
            </a:endParaRPr>
          </a:p>
        </p:txBody>
      </p:sp>
      <p:sp>
        <p:nvSpPr>
          <p:cNvPr id="9" name="Flussdiagramm: Alternativer Prozess 8"/>
          <p:cNvSpPr/>
          <p:nvPr/>
        </p:nvSpPr>
        <p:spPr>
          <a:xfrm>
            <a:off x="1331640" y="2852936"/>
            <a:ext cx="6264696" cy="2952328"/>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solidFill>
                  <a:schemeClr val="tx1"/>
                </a:solidFill>
                <a:latin typeface="Calibri" pitchFamily="34" charset="0"/>
              </a:rPr>
              <a:t>Ordnen auf dem Tisch</a:t>
            </a:r>
          </a:p>
          <a:p>
            <a:pPr algn="ctr"/>
            <a:endParaRPr lang="de-DE" sz="3200" b="1" dirty="0" smtClean="0">
              <a:solidFill>
                <a:schemeClr val="tx1"/>
              </a:solidFill>
              <a:latin typeface="Calibri" pitchFamily="34" charset="0"/>
            </a:endParaRPr>
          </a:p>
          <a:p>
            <a:pPr algn="ctr"/>
            <a:r>
              <a:rPr lang="de-DE" sz="3200" b="1" dirty="0" smtClean="0">
                <a:solidFill>
                  <a:schemeClr val="tx1"/>
                </a:solidFill>
                <a:latin typeface="Calibri" pitchFamily="34" charset="0"/>
              </a:rPr>
              <a:t>unterstützt die Bildung von </a:t>
            </a:r>
          </a:p>
          <a:p>
            <a:pPr algn="ctr"/>
            <a:r>
              <a:rPr lang="de-DE" sz="3200" b="1" dirty="0" smtClean="0">
                <a:solidFill>
                  <a:schemeClr val="tx1"/>
                </a:solidFill>
                <a:latin typeface="Calibri" pitchFamily="34" charset="0"/>
              </a:rPr>
              <a:t>Strukturen im Kopf</a:t>
            </a:r>
            <a:endParaRPr lang="de-DE" sz="3200" b="1" dirty="0">
              <a:solidFill>
                <a:schemeClr val="tx1"/>
              </a:solidFill>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feld 5"/>
          <p:cNvSpPr txBox="1">
            <a:spLocks noChangeArrowheads="1"/>
          </p:cNvSpPr>
          <p:nvPr/>
        </p:nvSpPr>
        <p:spPr bwMode="auto">
          <a:xfrm>
            <a:off x="2601913" y="642938"/>
            <a:ext cx="4041775" cy="646112"/>
          </a:xfrm>
          <a:prstGeom prst="rect">
            <a:avLst/>
          </a:prstGeom>
          <a:noFill/>
          <a:ln w="9525">
            <a:noFill/>
            <a:miter lim="800000"/>
            <a:headEnd/>
            <a:tailEnd/>
          </a:ln>
        </p:spPr>
        <p:txBody>
          <a:bodyPr wrap="none">
            <a:spAutoFit/>
          </a:bodyPr>
          <a:lstStyle/>
          <a:p>
            <a:r>
              <a:rPr lang="de-DE" sz="3600" dirty="0">
                <a:latin typeface="Verdana" pitchFamily="34" charset="0"/>
              </a:rPr>
              <a:t>Bildergeschichte</a:t>
            </a:r>
            <a:r>
              <a:rPr lang="de-DE" dirty="0"/>
              <a:t> </a:t>
            </a:r>
          </a:p>
        </p:txBody>
      </p:sp>
      <p:pic>
        <p:nvPicPr>
          <p:cNvPr id="5"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2" name="Picture 3"/>
          <p:cNvPicPr>
            <a:picLocks noChangeAspect="1" noChangeArrowheads="1"/>
          </p:cNvPicPr>
          <p:nvPr/>
        </p:nvPicPr>
        <p:blipFill>
          <a:blip r:embed="rId3" cstate="print"/>
          <a:srcRect/>
          <a:stretch>
            <a:fillRect/>
          </a:stretch>
        </p:blipFill>
        <p:spPr bwMode="auto">
          <a:xfrm>
            <a:off x="2987824" y="1340768"/>
            <a:ext cx="1638300" cy="41529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971600" y="1824955"/>
            <a:ext cx="1619250" cy="41243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092280" y="1412776"/>
            <a:ext cx="1619250" cy="413385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932040" y="1877913"/>
            <a:ext cx="1638300" cy="4143375"/>
          </a:xfrm>
          <a:prstGeom prst="rect">
            <a:avLst/>
          </a:prstGeom>
          <a:noFill/>
          <a:ln w="9525">
            <a:noFill/>
            <a:miter lim="800000"/>
            <a:headEnd/>
            <a:tailEnd/>
          </a:ln>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linds(horizontal)">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linds(horizontal)">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idx="4294967295"/>
          </p:nvPr>
        </p:nvSpPr>
        <p:spPr>
          <a:xfrm>
            <a:off x="571500" y="500063"/>
            <a:ext cx="7772400" cy="1143000"/>
          </a:xfrm>
        </p:spPr>
        <p:txBody>
          <a:bodyPr/>
          <a:lstStyle/>
          <a:p>
            <a:r>
              <a:rPr lang="de-DE" sz="2800" dirty="0" smtClean="0">
                <a:latin typeface="Verdana" pitchFamily="34" charset="0"/>
              </a:rPr>
              <a:t>Domino, Memory &amp; Co</a:t>
            </a:r>
            <a:endParaRPr lang="de-DE" sz="3600" dirty="0" smtClean="0">
              <a:latin typeface="Verdana" pitchFamily="34" charset="0"/>
            </a:endParaRPr>
          </a:p>
        </p:txBody>
      </p:sp>
      <p:pic>
        <p:nvPicPr>
          <p:cNvPr id="5"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8" name="Textfeld 7"/>
          <p:cNvSpPr txBox="1"/>
          <p:nvPr/>
        </p:nvSpPr>
        <p:spPr>
          <a:xfrm>
            <a:off x="611560" y="1772816"/>
            <a:ext cx="2893741" cy="400110"/>
          </a:xfrm>
          <a:prstGeom prst="rect">
            <a:avLst/>
          </a:prstGeom>
          <a:noFill/>
        </p:spPr>
        <p:txBody>
          <a:bodyPr wrap="none" rtlCol="0">
            <a:spAutoFit/>
          </a:bodyPr>
          <a:lstStyle/>
          <a:p>
            <a:r>
              <a:rPr lang="de-DE" sz="2000" dirty="0" smtClean="0">
                <a:latin typeface="Arial" pitchFamily="34" charset="0"/>
                <a:cs typeface="Arial" pitchFamily="34" charset="0"/>
              </a:rPr>
              <a:t>Siehe Handout Seite 10</a:t>
            </a:r>
            <a:endParaRPr lang="de-DE" dirty="0">
              <a:latin typeface="Arial" pitchFamily="34" charset="0"/>
              <a:cs typeface="Arial" pitchFamily="34" charset="0"/>
            </a:endParaRPr>
          </a:p>
        </p:txBody>
      </p:sp>
      <p:sp>
        <p:nvSpPr>
          <p:cNvPr id="9" name="Textfeld 8"/>
          <p:cNvSpPr txBox="1"/>
          <p:nvPr/>
        </p:nvSpPr>
        <p:spPr>
          <a:xfrm>
            <a:off x="4860032" y="1556792"/>
            <a:ext cx="4283967" cy="707886"/>
          </a:xfrm>
          <a:prstGeom prst="rect">
            <a:avLst/>
          </a:prstGeom>
          <a:noFill/>
        </p:spPr>
        <p:txBody>
          <a:bodyPr wrap="square" rtlCol="0">
            <a:spAutoFit/>
          </a:bodyPr>
          <a:lstStyle/>
          <a:p>
            <a:r>
              <a:rPr lang="de-DE" sz="2000" dirty="0" smtClean="0">
                <a:latin typeface="Arial" pitchFamily="34" charset="0"/>
                <a:cs typeface="Arial" pitchFamily="34" charset="0"/>
              </a:rPr>
              <a:t>Fortgeschrittenes Beispiel: </a:t>
            </a:r>
            <a:br>
              <a:rPr lang="de-DE" sz="2000" dirty="0" smtClean="0">
                <a:latin typeface="Arial" pitchFamily="34" charset="0"/>
                <a:cs typeface="Arial" pitchFamily="34" charset="0"/>
              </a:rPr>
            </a:br>
            <a:r>
              <a:rPr lang="de-DE" sz="2000" dirty="0" smtClean="0">
                <a:latin typeface="Arial" pitchFamily="34" charset="0"/>
                <a:cs typeface="Arial" pitchFamily="34" charset="0"/>
              </a:rPr>
              <a:t>Ester und verwandte Verbindungen</a:t>
            </a:r>
            <a:endParaRPr lang="de-DE" dirty="0">
              <a:latin typeface="Arial" pitchFamily="34" charset="0"/>
              <a:cs typeface="Arial"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971600" y="2420888"/>
            <a:ext cx="8172400" cy="3999761"/>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idx="4294967295"/>
          </p:nvPr>
        </p:nvSpPr>
        <p:spPr>
          <a:xfrm>
            <a:off x="571500" y="500063"/>
            <a:ext cx="7772400" cy="1143000"/>
          </a:xfrm>
        </p:spPr>
        <p:txBody>
          <a:bodyPr/>
          <a:lstStyle/>
          <a:p>
            <a:r>
              <a:rPr lang="de-DE" sz="2800" dirty="0" smtClean="0">
                <a:latin typeface="Verdana" pitchFamily="34" charset="0"/>
              </a:rPr>
              <a:t>Wechsel der Darstellungsform</a:t>
            </a:r>
            <a:endParaRPr lang="de-DE" sz="3600" dirty="0" smtClean="0">
              <a:latin typeface="Verdana" pitchFamily="34" charset="0"/>
            </a:endParaRPr>
          </a:p>
        </p:txBody>
      </p:sp>
      <p:pic>
        <p:nvPicPr>
          <p:cNvPr id="5"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611560" y="1628800"/>
            <a:ext cx="6305550" cy="3790950"/>
          </a:xfrm>
          <a:prstGeom prst="rect">
            <a:avLst/>
          </a:prstGeom>
          <a:noFill/>
          <a:ln w="9525">
            <a:noFill/>
            <a:miter lim="800000"/>
            <a:headEnd/>
            <a:tailEnd/>
          </a:ln>
        </p:spPr>
      </p:pic>
      <p:sp>
        <p:nvSpPr>
          <p:cNvPr id="7" name="Ellipse 6"/>
          <p:cNvSpPr/>
          <p:nvPr/>
        </p:nvSpPr>
        <p:spPr>
          <a:xfrm>
            <a:off x="5940152" y="2348880"/>
            <a:ext cx="648072" cy="57606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p:cNvPicPr>
            <a:picLocks noChangeAspect="1" noChangeArrowheads="1"/>
          </p:cNvPicPr>
          <p:nvPr/>
        </p:nvPicPr>
        <p:blipFill>
          <a:blip r:embed="rId4" cstate="print"/>
          <a:srcRect/>
          <a:stretch>
            <a:fillRect/>
          </a:stretch>
        </p:blipFill>
        <p:spPr bwMode="auto">
          <a:xfrm>
            <a:off x="2123728" y="3068960"/>
            <a:ext cx="6386513" cy="3365500"/>
          </a:xfrm>
          <a:prstGeom prst="rect">
            <a:avLst/>
          </a:prstGeom>
          <a:noFill/>
          <a:ln w="9525">
            <a:noFill/>
            <a:miter lim="800000"/>
            <a:headEnd/>
            <a:tailEnd/>
          </a:ln>
          <a:effectLst>
            <a:outerShdw blurRad="431800" dist="50800" dir="5400000" sx="104000" sy="104000" algn="ctr" rotWithShape="0">
              <a:schemeClr val="tx1"/>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285875" y="1214438"/>
            <a:ext cx="3143250" cy="4235450"/>
          </a:xfrm>
          <a:prstGeom prst="rect">
            <a:avLst/>
          </a:prstGeom>
          <a:solidFill>
            <a:schemeClr val="bg1">
              <a:alpha val="87057"/>
            </a:schemeClr>
          </a:solidFill>
          <a:ln w="9525">
            <a:noFill/>
            <a:miter lim="800000"/>
            <a:headEnd/>
            <a:tailEnd/>
          </a:ln>
        </p:spPr>
        <p:txBody>
          <a:bodyPr bIns="76176" anchor="ctr">
            <a:spAutoFit/>
          </a:bodyPr>
          <a:lstStyle/>
          <a:p>
            <a:pPr algn="just">
              <a:lnSpc>
                <a:spcPct val="140000"/>
              </a:lnSpc>
            </a:pPr>
            <a:r>
              <a:rPr lang="de-DE" sz="1600" b="1">
                <a:latin typeface="Verdana" pitchFamily="34" charset="0"/>
              </a:rPr>
              <a:t>Die pflanzliche Zelle</a:t>
            </a:r>
          </a:p>
          <a:p>
            <a:pPr algn="just">
              <a:lnSpc>
                <a:spcPct val="123000"/>
              </a:lnSpc>
              <a:spcAft>
                <a:spcPts val="600"/>
              </a:spcAft>
            </a:pPr>
            <a:r>
              <a:rPr lang="de-DE" sz="1300">
                <a:latin typeface="Verdana" pitchFamily="34" charset="0"/>
              </a:rPr>
              <a:t>Jede Zelle ist mit einem kleinen Betrieb vergleichbar. So wie der Betrieb mit Mauern umgeben ist, so ist auch die pflanzliche Zelle mit einer Zellwand umgeben. Sie gibt der Pflanze Festigkeit und schützt sie.</a:t>
            </a:r>
          </a:p>
          <a:p>
            <a:pPr algn="just">
              <a:lnSpc>
                <a:spcPct val="123000"/>
              </a:lnSpc>
              <a:spcAft>
                <a:spcPts val="600"/>
              </a:spcAft>
            </a:pPr>
            <a:r>
              <a:rPr lang="de-DE" sz="1300">
                <a:latin typeface="Verdana" pitchFamily="34" charset="0"/>
              </a:rPr>
              <a:t>Der Zellkern ist die Befehlszentra-le. Er ist mit dem Büro eines Betriebes vergleichbar. Er steuert die Lebensvorgänge innerhalb der Zelle. Außerdem enthält er die Erb-informationen. Ohne den Zellkern ist eine pflanzliche Zelle nicht lebensfähig.....</a:t>
            </a:r>
          </a:p>
        </p:txBody>
      </p:sp>
      <p:sp>
        <p:nvSpPr>
          <p:cNvPr id="34819" name="Text Box 3"/>
          <p:cNvSpPr txBox="1">
            <a:spLocks noChangeArrowheads="1"/>
          </p:cNvSpPr>
          <p:nvPr/>
        </p:nvSpPr>
        <p:spPr bwMode="auto">
          <a:xfrm>
            <a:off x="2022475" y="385500"/>
            <a:ext cx="4918075" cy="523220"/>
          </a:xfrm>
          <a:prstGeom prst="rect">
            <a:avLst/>
          </a:prstGeom>
          <a:solidFill>
            <a:schemeClr val="bg1">
              <a:alpha val="83136"/>
            </a:schemeClr>
          </a:solidFill>
          <a:ln w="9525">
            <a:noFill/>
            <a:miter lim="800000"/>
            <a:headEnd/>
            <a:tailEnd/>
          </a:ln>
        </p:spPr>
        <p:txBody>
          <a:bodyPr>
            <a:spAutoFit/>
          </a:bodyPr>
          <a:lstStyle/>
          <a:p>
            <a:pPr algn="ctr"/>
            <a:r>
              <a:rPr lang="de-DE" sz="2800" dirty="0" smtClean="0">
                <a:latin typeface="Calibri" pitchFamily="34" charset="0"/>
              </a:rPr>
              <a:t>Text </a:t>
            </a:r>
            <a:r>
              <a:rPr lang="de-DE" sz="2800" dirty="0">
                <a:latin typeface="Calibri" pitchFamily="34" charset="0"/>
              </a:rPr>
              <a:t>in Tabelle / </a:t>
            </a:r>
            <a:r>
              <a:rPr lang="de-DE" sz="2800" dirty="0" err="1">
                <a:latin typeface="Calibri" pitchFamily="34" charset="0"/>
              </a:rPr>
              <a:t>Concept-Map</a:t>
            </a:r>
            <a:endParaRPr lang="de-DE" sz="2800" dirty="0">
              <a:latin typeface="Calibri" pitchFamily="34" charset="0"/>
            </a:endParaRPr>
          </a:p>
        </p:txBody>
      </p:sp>
      <p:graphicFrame>
        <p:nvGraphicFramePr>
          <p:cNvPr id="5" name="Group 2"/>
          <p:cNvGraphicFramePr>
            <a:graphicFrameLocks noGrp="1"/>
          </p:cNvGraphicFramePr>
          <p:nvPr/>
        </p:nvGraphicFramePr>
        <p:xfrm>
          <a:off x="4786313" y="1285875"/>
          <a:ext cx="3000397" cy="2928958"/>
        </p:xfrm>
        <a:graphic>
          <a:graphicData uri="http://schemas.openxmlformats.org/drawingml/2006/table">
            <a:tbl>
              <a:tblPr/>
              <a:tblGrid>
                <a:gridCol w="909769"/>
                <a:gridCol w="1067899"/>
                <a:gridCol w="1022729"/>
              </a:tblGrid>
              <a:tr h="2496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100" b="1" i="0" u="none" strike="noStrike" cap="none" normalizeH="0" baseline="0" dirty="0" smtClean="0">
                          <a:ln>
                            <a:noFill/>
                          </a:ln>
                          <a:solidFill>
                            <a:schemeClr val="tx1"/>
                          </a:solidFill>
                          <a:effectLst/>
                          <a:latin typeface="Arial" charset="0"/>
                          <a:cs typeface="Times New Roman" pitchFamily="18" charset="0"/>
                        </a:rPr>
                        <a:t>Dieser Teil der Zelle ...</a:t>
                      </a:r>
                      <a:endParaRPr kumimoji="0" lang="de-DE"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1" i="0" u="none" strike="noStrike" cap="none" normalizeH="0" baseline="0" dirty="0" smtClean="0">
                          <a:ln>
                            <a:noFill/>
                          </a:ln>
                          <a:solidFill>
                            <a:schemeClr val="tx1"/>
                          </a:solidFill>
                          <a:effectLst/>
                          <a:latin typeface="Arial" charset="0"/>
                          <a:cs typeface="Times New Roman" pitchFamily="18" charset="0"/>
                        </a:rPr>
                        <a:t>... wäre in einem Betrieb</a:t>
                      </a:r>
                      <a:endParaRPr kumimoji="0" lang="de-DE" sz="9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100" b="1" i="0" u="none" strike="noStrike" cap="none" normalizeH="0" baseline="0" dirty="0" smtClean="0">
                          <a:ln>
                            <a:noFill/>
                          </a:ln>
                          <a:solidFill>
                            <a:schemeClr val="tx1"/>
                          </a:solidFill>
                          <a:effectLst/>
                          <a:latin typeface="Arial" charset="0"/>
                          <a:cs typeface="Times New Roman" pitchFamily="18" charset="0"/>
                        </a:rPr>
                        <a:t>und hat die Aufgabe</a:t>
                      </a:r>
                      <a:endParaRPr kumimoji="0" lang="de-DE"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r h="4772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r h="5000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r h="4492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r h="4794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r h="4286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4714875" y="4054475"/>
            <a:ext cx="3357563" cy="1446213"/>
          </a:xfrm>
          <a:prstGeom prst="rect">
            <a:avLst/>
          </a:prstGeom>
          <a:noFill/>
          <a:ln w="9525">
            <a:noFill/>
            <a:miter lim="800000"/>
            <a:headEnd/>
            <a:tailEnd/>
          </a:ln>
          <a:effectLst>
            <a:outerShdw blurRad="368300" sx="102000" sy="102000" algn="ctr" rotWithShape="0">
              <a:prstClr val="black">
                <a:alpha val="40000"/>
              </a:prstClr>
            </a:outerShdw>
          </a:effectLst>
        </p:spPr>
      </p:pic>
      <p:sp>
        <p:nvSpPr>
          <p:cNvPr id="7" name="Nach unten gekrümmter Pfeil 6"/>
          <p:cNvSpPr/>
          <p:nvPr/>
        </p:nvSpPr>
        <p:spPr>
          <a:xfrm rot="20621603">
            <a:off x="2428875" y="1928813"/>
            <a:ext cx="3071813" cy="92868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8" name="Nach unten gekrümmter Pfeil 7"/>
          <p:cNvSpPr/>
          <p:nvPr/>
        </p:nvSpPr>
        <p:spPr>
          <a:xfrm rot="1620123">
            <a:off x="2671763" y="3146425"/>
            <a:ext cx="3071812" cy="9286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pic>
        <p:nvPicPr>
          <p:cNvPr id="9"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"Kommunikation" </a:t>
            </a:r>
            <a:r>
              <a:rPr lang="de-DE" dirty="0" err="1" smtClean="0">
                <a:solidFill>
                  <a:schemeClr val="bg1">
                    <a:lumMod val="65000"/>
                  </a:schemeClr>
                </a:solidFill>
                <a:latin typeface="Verdana" pitchFamily="34" charset="0"/>
                <a:ea typeface="Verdana" pitchFamily="34" charset="0"/>
                <a:cs typeface="Verdana" pitchFamily="34" charset="0"/>
              </a:rPr>
              <a:t>Traunkirchen</a:t>
            </a:r>
            <a:r>
              <a:rPr lang="de-DE" dirty="0" smtClean="0">
                <a:solidFill>
                  <a:schemeClr val="bg1">
                    <a:lumMod val="65000"/>
                  </a:schemeClr>
                </a:solidFill>
                <a:latin typeface="Verdana" pitchFamily="34" charset="0"/>
                <a:ea typeface="Verdana" pitchFamily="34" charset="0"/>
                <a:cs typeface="Verdana" pitchFamily="34" charset="0"/>
              </a:rPr>
              <a:t> 15.07.2014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feld 5"/>
          <p:cNvSpPr txBox="1">
            <a:spLocks noChangeArrowheads="1"/>
          </p:cNvSpPr>
          <p:nvPr/>
        </p:nvSpPr>
        <p:spPr bwMode="auto">
          <a:xfrm>
            <a:off x="1583534" y="642938"/>
            <a:ext cx="5868786" cy="646331"/>
          </a:xfrm>
          <a:prstGeom prst="rect">
            <a:avLst/>
          </a:prstGeom>
          <a:noFill/>
          <a:ln w="9525">
            <a:noFill/>
            <a:miter lim="800000"/>
            <a:headEnd/>
            <a:tailEnd/>
          </a:ln>
        </p:spPr>
        <p:txBody>
          <a:bodyPr wrap="none">
            <a:spAutoFit/>
          </a:bodyPr>
          <a:lstStyle/>
          <a:p>
            <a:r>
              <a:rPr lang="de-DE" sz="3600" dirty="0" smtClean="0">
                <a:latin typeface="Verdana" pitchFamily="34" charset="0"/>
              </a:rPr>
              <a:t>Denk- und Sprechblasen</a:t>
            </a:r>
            <a:endParaRPr lang="de-DE" dirty="0"/>
          </a:p>
        </p:txBody>
      </p:sp>
      <p:pic>
        <p:nvPicPr>
          <p:cNvPr id="5"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WS Differenzierung Istanbul 3.-5.April 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3" name="Picture 3"/>
          <p:cNvPicPr>
            <a:picLocks noChangeAspect="1" noChangeArrowheads="1"/>
          </p:cNvPicPr>
          <p:nvPr/>
        </p:nvPicPr>
        <p:blipFill>
          <a:blip r:embed="rId4" cstate="print"/>
          <a:srcRect/>
          <a:stretch>
            <a:fillRect/>
          </a:stretch>
        </p:blipFill>
        <p:spPr bwMode="auto">
          <a:xfrm>
            <a:off x="3388420" y="2276872"/>
            <a:ext cx="5288036" cy="3312368"/>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539552" y="2420888"/>
            <a:ext cx="3019425" cy="3082925"/>
          </a:xfrm>
          <a:prstGeom prst="rect">
            <a:avLst/>
          </a:prstGeom>
          <a:noFill/>
          <a:ln w="9525">
            <a:noFill/>
            <a:miter lim="800000"/>
            <a:headEnd/>
            <a:tailEnd/>
          </a:ln>
        </p:spPr>
      </p:pic>
      <p:sp>
        <p:nvSpPr>
          <p:cNvPr id="11" name="Abgerundete rechteckige Legende 10"/>
          <p:cNvSpPr/>
          <p:nvPr/>
        </p:nvSpPr>
        <p:spPr>
          <a:xfrm>
            <a:off x="4355976" y="1484784"/>
            <a:ext cx="1512168" cy="1584176"/>
          </a:xfrm>
          <a:prstGeom prst="wedgeRoundRectCallout">
            <a:avLst>
              <a:gd name="adj1" fmla="val 7488"/>
              <a:gd name="adj2" fmla="val 9099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Tahoma" pitchFamily="34" charset="0"/>
                <a:ea typeface="Tahoma" pitchFamily="34" charset="0"/>
                <a:cs typeface="Tahoma" pitchFamily="34" charset="0"/>
              </a:rPr>
              <a:t>Hier steigt er in die Wanne</a:t>
            </a:r>
            <a:endParaRPr lang="de-DE" dirty="0">
              <a:solidFill>
                <a:schemeClr val="tx1"/>
              </a:solidFill>
              <a:latin typeface="Tahoma" pitchFamily="34" charset="0"/>
              <a:ea typeface="Tahoma" pitchFamily="34" charset="0"/>
              <a:cs typeface="Tahoma" pitchFamily="34" charset="0"/>
            </a:endParaRPr>
          </a:p>
        </p:txBody>
      </p:sp>
      <p:sp>
        <p:nvSpPr>
          <p:cNvPr id="12" name="Wolkenförmige Legende 11"/>
          <p:cNvSpPr/>
          <p:nvPr/>
        </p:nvSpPr>
        <p:spPr>
          <a:xfrm>
            <a:off x="7020272" y="1556792"/>
            <a:ext cx="1872208" cy="1728192"/>
          </a:xfrm>
          <a:prstGeom prst="cloudCallout">
            <a:avLst>
              <a:gd name="adj1" fmla="val -47390"/>
              <a:gd name="adj2" fmla="val 44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latin typeface="Tahoma" pitchFamily="34" charset="0"/>
                <a:ea typeface="Tahoma" pitchFamily="34" charset="0"/>
                <a:cs typeface="Tahoma" pitchFamily="34" charset="0"/>
              </a:rPr>
              <a:t>Wodurch steigt denn der Wasser-spiegel an?</a:t>
            </a:r>
            <a:endParaRPr lang="de-DE" sz="1400" b="1" dirty="0">
              <a:latin typeface="Tahoma" pitchFamily="34" charset="0"/>
              <a:ea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971600" y="0"/>
            <a:ext cx="7723584" cy="1143000"/>
          </a:xfrm>
          <a:prstGeom prst="rect">
            <a:avLst/>
          </a:prstGeom>
          <a:noFill/>
          <a:ln w="9525">
            <a:noFill/>
            <a:miter lim="800000"/>
            <a:headEnd/>
            <a:tailEnd/>
          </a:ln>
        </p:spPr>
        <p:txBody>
          <a:bodyPr anchor="ctr"/>
          <a:lstStyle/>
          <a:p>
            <a:pPr algn="ctr"/>
            <a:r>
              <a:rPr lang="de-DE" sz="3600" dirty="0" smtClean="0">
                <a:latin typeface="Verdana" pitchFamily="34" charset="0"/>
              </a:rPr>
              <a:t>„Sprechen über die Sache“</a:t>
            </a:r>
            <a:endParaRPr lang="de-DE" sz="3600" dirty="0">
              <a:latin typeface="Verdana" pitchFamily="34" charset="0"/>
            </a:endParaRPr>
          </a:p>
        </p:txBody>
      </p:sp>
      <p:sp>
        <p:nvSpPr>
          <p:cNvPr id="5124" name="Rectangle 10"/>
          <p:cNvSpPr>
            <a:spLocks noChangeArrowheads="1"/>
          </p:cNvSpPr>
          <p:nvPr/>
        </p:nvSpPr>
        <p:spPr bwMode="auto">
          <a:xfrm>
            <a:off x="3333750" y="2138363"/>
            <a:ext cx="9144000" cy="0"/>
          </a:xfrm>
          <a:prstGeom prst="rect">
            <a:avLst/>
          </a:prstGeom>
          <a:noFill/>
          <a:ln w="9525">
            <a:noFill/>
            <a:miter lim="800000"/>
            <a:headEnd/>
            <a:tailEnd/>
          </a:ln>
        </p:spPr>
        <p:txBody>
          <a:bodyPr>
            <a:spAutoFit/>
          </a:bodyPr>
          <a:lstStyle/>
          <a:p>
            <a:endParaRPr lang="de-DE"/>
          </a:p>
        </p:txBody>
      </p:sp>
      <p:pic>
        <p:nvPicPr>
          <p:cNvPr id="15"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8"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39937" name="Picture 1" descr="C:\Users\neu\Desktop\2014 Traunkirchen\tps\Folie1.JPG"/>
          <p:cNvPicPr>
            <a:picLocks noChangeAspect="1" noChangeArrowheads="1"/>
          </p:cNvPicPr>
          <p:nvPr/>
        </p:nvPicPr>
        <p:blipFill>
          <a:blip r:embed="rId3" cstate="print"/>
          <a:srcRect l="8662" t="31500" r="9439"/>
          <a:stretch>
            <a:fillRect/>
          </a:stretch>
        </p:blipFill>
        <p:spPr bwMode="auto">
          <a:xfrm>
            <a:off x="539552" y="1412776"/>
            <a:ext cx="3744416" cy="2348880"/>
          </a:xfrm>
          <a:prstGeom prst="rect">
            <a:avLst/>
          </a:prstGeom>
          <a:noFill/>
        </p:spPr>
      </p:pic>
      <p:pic>
        <p:nvPicPr>
          <p:cNvPr id="39938" name="Picture 2" descr="C:\Users\neu\Desktop\2014 Traunkirchen\tps\Folie2.JPG"/>
          <p:cNvPicPr>
            <a:picLocks noChangeAspect="1" noChangeArrowheads="1"/>
          </p:cNvPicPr>
          <p:nvPr/>
        </p:nvPicPr>
        <p:blipFill>
          <a:blip r:embed="rId4" cstate="print"/>
          <a:srcRect l="8980" t="33359" r="8733"/>
          <a:stretch>
            <a:fillRect/>
          </a:stretch>
        </p:blipFill>
        <p:spPr bwMode="auto">
          <a:xfrm>
            <a:off x="2123728" y="3861048"/>
            <a:ext cx="3730679" cy="2266008"/>
          </a:xfrm>
          <a:prstGeom prst="rect">
            <a:avLst/>
          </a:prstGeom>
          <a:noFill/>
        </p:spPr>
      </p:pic>
      <p:pic>
        <p:nvPicPr>
          <p:cNvPr id="39939" name="Picture 3" descr="C:\Users\neu\Desktop\2014 Traunkirchen\tps\Folie3.JPG"/>
          <p:cNvPicPr>
            <a:picLocks noChangeAspect="1" noChangeArrowheads="1"/>
          </p:cNvPicPr>
          <p:nvPr/>
        </p:nvPicPr>
        <p:blipFill>
          <a:blip r:embed="rId5" cstate="print"/>
          <a:srcRect l="8379" t="33471" r="4997"/>
          <a:stretch>
            <a:fillRect/>
          </a:stretch>
        </p:blipFill>
        <p:spPr bwMode="auto">
          <a:xfrm>
            <a:off x="4932040" y="2010736"/>
            <a:ext cx="4007562" cy="2308430"/>
          </a:xfrm>
          <a:prstGeom prst="rect">
            <a:avLst/>
          </a:prstGeom>
          <a:noFill/>
        </p:spPr>
      </p:pic>
      <p:sp>
        <p:nvSpPr>
          <p:cNvPr id="22" name="Nach rechts gekrümmter Pfeil 21"/>
          <p:cNvSpPr/>
          <p:nvPr/>
        </p:nvSpPr>
        <p:spPr>
          <a:xfrm rot="20219408">
            <a:off x="971600" y="3573016"/>
            <a:ext cx="720080" cy="1224136"/>
          </a:xfrm>
          <a:prstGeom prst="curved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Nach rechts gekrümmter Pfeil 22"/>
          <p:cNvSpPr/>
          <p:nvPr/>
        </p:nvSpPr>
        <p:spPr>
          <a:xfrm rot="12974598">
            <a:off x="6482327" y="4443914"/>
            <a:ext cx="731220" cy="1224136"/>
          </a:xfrm>
          <a:prstGeom prst="curved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4" name="Rectangle 2"/>
          <p:cNvSpPr>
            <a:spLocks noChangeArrowheads="1"/>
          </p:cNvSpPr>
          <p:nvPr/>
        </p:nvSpPr>
        <p:spPr bwMode="auto">
          <a:xfrm>
            <a:off x="971600" y="836712"/>
            <a:ext cx="7723584" cy="576064"/>
          </a:xfrm>
          <a:prstGeom prst="rect">
            <a:avLst/>
          </a:prstGeom>
          <a:noFill/>
          <a:ln w="9525">
            <a:noFill/>
            <a:miter lim="800000"/>
            <a:headEnd/>
            <a:tailEnd/>
          </a:ln>
        </p:spPr>
        <p:txBody>
          <a:bodyPr anchor="ctr"/>
          <a:lstStyle/>
          <a:p>
            <a:pPr algn="ctr"/>
            <a:r>
              <a:rPr lang="de-DE" sz="2800" dirty="0" smtClean="0">
                <a:latin typeface="Verdana" pitchFamily="34" charset="0"/>
              </a:rPr>
              <a:t>z.B. „Think – pair – </a:t>
            </a:r>
            <a:r>
              <a:rPr lang="de-DE" sz="2800" dirty="0" err="1" smtClean="0">
                <a:latin typeface="Verdana" pitchFamily="34" charset="0"/>
              </a:rPr>
              <a:t>share</a:t>
            </a:r>
            <a:r>
              <a:rPr lang="de-DE" sz="2800" dirty="0" smtClean="0">
                <a:latin typeface="Verdana" pitchFamily="34" charset="0"/>
              </a:rPr>
              <a:t>“</a:t>
            </a:r>
            <a:endParaRPr lang="de-DE" sz="2800" dirty="0">
              <a:latin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blinds(horizontal)">
                                      <p:cBhvr>
                                        <p:cTn id="7" dur="500"/>
                                        <p:tgtEl>
                                          <p:spTgt spid="399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38"/>
                                        </p:tgtEl>
                                        <p:attrNameLst>
                                          <p:attrName>style.visibility</p:attrName>
                                        </p:attrNameLst>
                                      </p:cBhvr>
                                      <p:to>
                                        <p:strVal val="visible"/>
                                      </p:to>
                                    </p:set>
                                    <p:animEffect transition="in" filter="blinds(horizontal)">
                                      <p:cBhvr>
                                        <p:cTn id="17" dur="500"/>
                                        <p:tgtEl>
                                          <p:spTgt spid="399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9939"/>
                                        </p:tgtEl>
                                        <p:attrNameLst>
                                          <p:attrName>style.visibility</p:attrName>
                                        </p:attrNameLst>
                                      </p:cBhvr>
                                      <p:to>
                                        <p:strVal val="visible"/>
                                      </p:to>
                                    </p:set>
                                    <p:animEffect transition="in" filter="blinds(horizontal)">
                                      <p:cBhvr>
                                        <p:cTn id="2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sz="2400" dirty="0" smtClean="0">
                <a:solidFill>
                  <a:schemeClr val="tx1"/>
                </a:solidFill>
                <a:latin typeface="Verdana" pitchFamily="34" charset="0"/>
                <a:ea typeface="Verdana" pitchFamily="34" charset="0"/>
                <a:cs typeface="Verdana" pitchFamily="34" charset="0"/>
              </a:rPr>
              <a:t>Angesichts von ein paar Wochen WM …</a:t>
            </a: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9"/>
          <p:cNvSpPr>
            <a:spLocks noGrp="1"/>
          </p:cNvSpPr>
          <p:nvPr>
            <p:ph type="ftr" sz="quarter" idx="11"/>
          </p:nvPr>
        </p:nvSpPr>
        <p:spPr>
          <a:xfrm>
            <a:off x="2051720" y="6500192"/>
            <a:ext cx="5336232" cy="457200"/>
          </a:xfrm>
        </p:spPr>
        <p:txBody>
          <a:bodyPr/>
          <a:lstStyle/>
          <a:p>
            <a:pPr>
              <a:defRPr/>
            </a:pPr>
            <a:r>
              <a:rPr lang="de-DE" smtClean="0">
                <a:latin typeface="Calibri" pitchFamily="34" charset="0"/>
              </a:rPr>
              <a:t>"Kommunikation" Traunkirchen 15.07.2014 – Dr. L. Stäudel</a:t>
            </a:r>
            <a:endParaRPr lang="de-DE" dirty="0">
              <a:latin typeface="Calibri" pitchFamily="34" charset="0"/>
            </a:endParaRPr>
          </a:p>
        </p:txBody>
      </p:sp>
      <p:pic>
        <p:nvPicPr>
          <p:cNvPr id="11" name="Grafik 10" descr="C:\Users\lutz\Desktop\fussball\Folie1.JPG"/>
          <p:cNvPicPr/>
          <p:nvPr/>
        </p:nvPicPr>
        <p:blipFill>
          <a:blip r:embed="rId4" cstate="print"/>
          <a:srcRect l="7619" r="9296" b="9328"/>
          <a:stretch>
            <a:fillRect/>
          </a:stretch>
        </p:blipFill>
        <p:spPr bwMode="auto">
          <a:xfrm>
            <a:off x="1740611" y="1556792"/>
            <a:ext cx="5662777" cy="4650827"/>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Letztlich aber …</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5364" name="Rectangle 4"/>
          <p:cNvSpPr>
            <a:spLocks noChangeArrowheads="1"/>
          </p:cNvSpPr>
          <p:nvPr/>
        </p:nvSpPr>
        <p:spPr bwMode="auto">
          <a:xfrm>
            <a:off x="827584" y="2204864"/>
            <a:ext cx="723629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ts val="600"/>
              </a:spcAft>
              <a:buClrTx/>
              <a:buSzTx/>
              <a:tabLst/>
            </a:pPr>
            <a:r>
              <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kumimoji="0" lang="de-DE" sz="3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kumimoji="0" lang="de-DE" sz="2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führt kein Weg daran vorbei, dass die Schülerinnen und Schüler ins fachliche Sprachbad eintauchen.</a:t>
            </a:r>
            <a:endParaRPr kumimoji="0" lang="de-DE" sz="32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500192"/>
            <a:ext cx="5336232" cy="457200"/>
          </a:xfrm>
        </p:spPr>
        <p:txBody>
          <a:bodyPr/>
          <a:lstStyle/>
          <a:p>
            <a:pPr>
              <a:defRPr/>
            </a:pPr>
            <a:r>
              <a:rPr lang="de-DE" smtClean="0">
                <a:latin typeface="Calibri" pitchFamily="34" charset="0"/>
              </a:rPr>
              <a:t>"Kommunikation" Traunkirchen 15.07.2014 – Dr. L. Stäudel</a:t>
            </a:r>
            <a:endParaRPr lang="de-DE" dirty="0">
              <a:latin typeface="Calibri" pitchFamily="34" charset="0"/>
            </a:endParaRPr>
          </a:p>
        </p:txBody>
      </p:sp>
      <p:sp>
        <p:nvSpPr>
          <p:cNvPr id="10" name="Textfeld 9"/>
          <p:cNvSpPr txBox="1"/>
          <p:nvPr/>
        </p:nvSpPr>
        <p:spPr>
          <a:xfrm>
            <a:off x="1331640" y="4149080"/>
            <a:ext cx="7403693" cy="1938992"/>
          </a:xfrm>
          <a:prstGeom prst="rect">
            <a:avLst/>
          </a:prstGeom>
          <a:noFill/>
        </p:spPr>
        <p:txBody>
          <a:bodyPr wrap="none" rtlCol="0">
            <a:spAutoFit/>
          </a:bodyPr>
          <a:lstStyle/>
          <a:p>
            <a:r>
              <a:rPr lang="de-DE" dirty="0" smtClean="0">
                <a:latin typeface="Calibri" pitchFamily="34" charset="0"/>
              </a:rPr>
              <a:t>(Voraussetzung bei Kindern/Jugendlichen mit </a:t>
            </a:r>
            <a:br>
              <a:rPr lang="de-DE" dirty="0" smtClean="0">
                <a:latin typeface="Calibri" pitchFamily="34" charset="0"/>
              </a:rPr>
            </a:br>
            <a:r>
              <a:rPr lang="de-DE" dirty="0" smtClean="0">
                <a:latin typeface="Calibri" pitchFamily="34" charset="0"/>
              </a:rPr>
              <a:t>Migrationshintergrund ist dafür aber die Beherrschung</a:t>
            </a:r>
            <a:br>
              <a:rPr lang="de-DE" dirty="0" smtClean="0">
                <a:latin typeface="Calibri" pitchFamily="34" charset="0"/>
              </a:rPr>
            </a:br>
            <a:r>
              <a:rPr lang="de-DE" dirty="0" smtClean="0">
                <a:latin typeface="Calibri" pitchFamily="34" charset="0"/>
              </a:rPr>
              <a:t>der deutschen Sprache als Basis für die Verständigung</a:t>
            </a:r>
            <a:br>
              <a:rPr lang="de-DE" dirty="0" smtClean="0">
                <a:latin typeface="Calibri" pitchFamily="34" charset="0"/>
              </a:rPr>
            </a:br>
            <a:r>
              <a:rPr lang="de-DE" dirty="0" smtClean="0">
                <a:latin typeface="Calibri" pitchFamily="34" charset="0"/>
              </a:rPr>
              <a:t>im Unterricht. </a:t>
            </a:r>
            <a:br>
              <a:rPr lang="de-DE" dirty="0" smtClean="0">
                <a:latin typeface="Calibri" pitchFamily="34" charset="0"/>
              </a:rPr>
            </a:br>
            <a:r>
              <a:rPr lang="de-DE" dirty="0" smtClean="0">
                <a:latin typeface="Calibri" pitchFamily="34" charset="0"/>
              </a:rPr>
              <a:t>Sonst droht die Gefahr der „doppelten </a:t>
            </a:r>
            <a:r>
              <a:rPr lang="de-DE" dirty="0" err="1" smtClean="0">
                <a:latin typeface="Calibri" pitchFamily="34" charset="0"/>
              </a:rPr>
              <a:t>Halbsprachligkeit</a:t>
            </a:r>
            <a:r>
              <a:rPr lang="de-DE" dirty="0" smtClean="0">
                <a:latin typeface="Calibri" pitchFamily="34" charset="0"/>
              </a:rPr>
              <a:t>“)</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9"/>
          <p:cNvSpPr>
            <a:spLocks noGrp="1"/>
          </p:cNvSpPr>
          <p:nvPr>
            <p:ph type="ftr" sz="quarter" idx="11"/>
          </p:nvPr>
        </p:nvSpPr>
        <p:spPr>
          <a:xfrm>
            <a:off x="2051720" y="6500192"/>
            <a:ext cx="5336232" cy="457200"/>
          </a:xfrm>
        </p:spPr>
        <p:txBody>
          <a:bodyPr/>
          <a:lstStyle/>
          <a:p>
            <a:pPr>
              <a:defRPr/>
            </a:pPr>
            <a:r>
              <a:rPr lang="de-DE" smtClean="0">
                <a:latin typeface="Calibri" pitchFamily="34" charset="0"/>
              </a:rPr>
              <a:t>"Kommunikation" Traunkirchen 15.07.2014 – Dr. L. Stäudel</a:t>
            </a:r>
            <a:endParaRPr lang="de-DE" dirty="0">
              <a:latin typeface="Calibri" pitchFamily="34" charset="0"/>
            </a:endParaRPr>
          </a:p>
        </p:txBody>
      </p:sp>
      <p:sp>
        <p:nvSpPr>
          <p:cNvPr id="6" name="Titel 5"/>
          <p:cNvSpPr>
            <a:spLocks noGrp="1"/>
          </p:cNvSpPr>
          <p:nvPr>
            <p:ph type="title"/>
          </p:nvPr>
        </p:nvSpPr>
        <p:spPr>
          <a:xfrm>
            <a:off x="832048" y="116632"/>
            <a:ext cx="7772400" cy="1143000"/>
          </a:xfrm>
        </p:spPr>
        <p:txBody>
          <a:bodyPr/>
          <a:lstStyle/>
          <a:p>
            <a:r>
              <a:rPr lang="de-DE" sz="3600" dirty="0" smtClean="0">
                <a:solidFill>
                  <a:schemeClr val="tx1"/>
                </a:solidFill>
                <a:latin typeface="Verdana" pitchFamily="34" charset="0"/>
                <a:ea typeface="Verdana" pitchFamily="34" charset="0"/>
                <a:cs typeface="Verdana" pitchFamily="34" charset="0"/>
              </a:rPr>
              <a:t>Lesekompetenz entwickeln</a:t>
            </a:r>
            <a:endParaRPr lang="de-DE" sz="3600" dirty="0">
              <a:solidFill>
                <a:schemeClr val="tx1"/>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1259632" y="1124744"/>
            <a:ext cx="6802710" cy="5183883"/>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17650" y="1450950"/>
            <a:ext cx="6204787" cy="3815021"/>
            <a:chOff x="1549" y="2609"/>
            <a:chExt cx="4940" cy="3320"/>
          </a:xfrm>
        </p:grpSpPr>
        <p:grpSp>
          <p:nvGrpSpPr>
            <p:cNvPr id="3" name="Group 4"/>
            <p:cNvGrpSpPr>
              <a:grpSpLocks/>
            </p:cNvGrpSpPr>
            <p:nvPr/>
          </p:nvGrpSpPr>
          <p:grpSpPr bwMode="auto">
            <a:xfrm>
              <a:off x="2780" y="3105"/>
              <a:ext cx="2244" cy="2234"/>
              <a:chOff x="5376" y="10896"/>
              <a:chExt cx="8676" cy="8640"/>
            </a:xfrm>
          </p:grpSpPr>
          <p:grpSp>
            <p:nvGrpSpPr>
              <p:cNvPr id="4" name="Group 5"/>
              <p:cNvGrpSpPr>
                <a:grpSpLocks/>
              </p:cNvGrpSpPr>
              <p:nvPr/>
            </p:nvGrpSpPr>
            <p:grpSpPr bwMode="auto">
              <a:xfrm>
                <a:off x="9516" y="10896"/>
                <a:ext cx="396" cy="8640"/>
                <a:chOff x="9516" y="10944"/>
                <a:chExt cx="396" cy="8640"/>
              </a:xfrm>
            </p:grpSpPr>
            <p:sp>
              <p:nvSpPr>
                <p:cNvPr id="42022" name="Line 6"/>
                <p:cNvSpPr>
                  <a:spLocks noChangeShapeType="1"/>
                </p:cNvSpPr>
                <p:nvPr/>
              </p:nvSpPr>
              <p:spPr bwMode="auto">
                <a:xfrm flipV="1">
                  <a:off x="9696" y="10944"/>
                  <a:ext cx="0" cy="8640"/>
                </a:xfrm>
                <a:prstGeom prst="line">
                  <a:avLst/>
                </a:prstGeom>
                <a:noFill/>
                <a:ln w="19050">
                  <a:solidFill>
                    <a:srgbClr val="000000"/>
                  </a:solidFill>
                  <a:round/>
                  <a:headEnd/>
                  <a:tailEnd/>
                </a:ln>
              </p:spPr>
              <p:txBody>
                <a:bodyPr/>
                <a:lstStyle/>
                <a:p>
                  <a:endParaRPr lang="de-DE"/>
                </a:p>
              </p:txBody>
            </p:sp>
            <p:sp>
              <p:nvSpPr>
                <p:cNvPr id="42023" name="Line 7"/>
                <p:cNvSpPr>
                  <a:spLocks noChangeShapeType="1"/>
                </p:cNvSpPr>
                <p:nvPr/>
              </p:nvSpPr>
              <p:spPr bwMode="auto">
                <a:xfrm>
                  <a:off x="9516" y="11472"/>
                  <a:ext cx="384" cy="0"/>
                </a:xfrm>
                <a:prstGeom prst="line">
                  <a:avLst/>
                </a:prstGeom>
                <a:noFill/>
                <a:ln w="19050">
                  <a:solidFill>
                    <a:srgbClr val="000000"/>
                  </a:solidFill>
                  <a:round/>
                  <a:headEnd/>
                  <a:tailEnd/>
                </a:ln>
              </p:spPr>
              <p:txBody>
                <a:bodyPr/>
                <a:lstStyle/>
                <a:p>
                  <a:endParaRPr lang="de-DE"/>
                </a:p>
              </p:txBody>
            </p:sp>
            <p:sp>
              <p:nvSpPr>
                <p:cNvPr id="42024" name="Line 8"/>
                <p:cNvSpPr>
                  <a:spLocks noChangeShapeType="1"/>
                </p:cNvSpPr>
                <p:nvPr/>
              </p:nvSpPr>
              <p:spPr bwMode="auto">
                <a:xfrm>
                  <a:off x="9528" y="12912"/>
                  <a:ext cx="384" cy="0"/>
                </a:xfrm>
                <a:prstGeom prst="line">
                  <a:avLst/>
                </a:prstGeom>
                <a:noFill/>
                <a:ln w="19050">
                  <a:solidFill>
                    <a:srgbClr val="000000"/>
                  </a:solidFill>
                  <a:round/>
                  <a:headEnd/>
                  <a:tailEnd/>
                </a:ln>
              </p:spPr>
              <p:txBody>
                <a:bodyPr/>
                <a:lstStyle/>
                <a:p>
                  <a:endParaRPr lang="de-DE"/>
                </a:p>
              </p:txBody>
            </p:sp>
            <p:sp>
              <p:nvSpPr>
                <p:cNvPr id="42025" name="Line 9"/>
                <p:cNvSpPr>
                  <a:spLocks noChangeShapeType="1"/>
                </p:cNvSpPr>
                <p:nvPr/>
              </p:nvSpPr>
              <p:spPr bwMode="auto">
                <a:xfrm>
                  <a:off x="9516" y="17556"/>
                  <a:ext cx="384" cy="0"/>
                </a:xfrm>
                <a:prstGeom prst="line">
                  <a:avLst/>
                </a:prstGeom>
                <a:noFill/>
                <a:ln w="19050">
                  <a:solidFill>
                    <a:srgbClr val="000000"/>
                  </a:solidFill>
                  <a:round/>
                  <a:headEnd/>
                  <a:tailEnd/>
                </a:ln>
              </p:spPr>
              <p:txBody>
                <a:bodyPr/>
                <a:lstStyle/>
                <a:p>
                  <a:endParaRPr lang="de-DE"/>
                </a:p>
              </p:txBody>
            </p:sp>
            <p:sp>
              <p:nvSpPr>
                <p:cNvPr id="42026" name="Line 10"/>
                <p:cNvSpPr>
                  <a:spLocks noChangeShapeType="1"/>
                </p:cNvSpPr>
                <p:nvPr/>
              </p:nvSpPr>
              <p:spPr bwMode="auto">
                <a:xfrm>
                  <a:off x="9516" y="19008"/>
                  <a:ext cx="384" cy="0"/>
                </a:xfrm>
                <a:prstGeom prst="line">
                  <a:avLst/>
                </a:prstGeom>
                <a:noFill/>
                <a:ln w="19050">
                  <a:solidFill>
                    <a:srgbClr val="000000"/>
                  </a:solidFill>
                  <a:round/>
                  <a:headEnd/>
                  <a:tailEnd/>
                </a:ln>
              </p:spPr>
              <p:txBody>
                <a:bodyPr/>
                <a:lstStyle/>
                <a:p>
                  <a:endParaRPr lang="de-DE"/>
                </a:p>
              </p:txBody>
            </p:sp>
            <p:sp>
              <p:nvSpPr>
                <p:cNvPr id="42027" name="Line 11"/>
                <p:cNvSpPr>
                  <a:spLocks noChangeShapeType="1"/>
                </p:cNvSpPr>
                <p:nvPr/>
              </p:nvSpPr>
              <p:spPr bwMode="auto">
                <a:xfrm>
                  <a:off x="9516" y="14388"/>
                  <a:ext cx="384" cy="0"/>
                </a:xfrm>
                <a:prstGeom prst="line">
                  <a:avLst/>
                </a:prstGeom>
                <a:noFill/>
                <a:ln w="19050">
                  <a:solidFill>
                    <a:srgbClr val="000000"/>
                  </a:solidFill>
                  <a:round/>
                  <a:headEnd/>
                  <a:tailEnd/>
                </a:ln>
              </p:spPr>
              <p:txBody>
                <a:bodyPr/>
                <a:lstStyle/>
                <a:p>
                  <a:endParaRPr lang="de-DE"/>
                </a:p>
              </p:txBody>
            </p:sp>
            <p:sp>
              <p:nvSpPr>
                <p:cNvPr id="42028" name="Line 12"/>
                <p:cNvSpPr>
                  <a:spLocks noChangeShapeType="1"/>
                </p:cNvSpPr>
                <p:nvPr/>
              </p:nvSpPr>
              <p:spPr bwMode="auto">
                <a:xfrm>
                  <a:off x="9516" y="16104"/>
                  <a:ext cx="384" cy="0"/>
                </a:xfrm>
                <a:prstGeom prst="line">
                  <a:avLst/>
                </a:prstGeom>
                <a:noFill/>
                <a:ln w="19050">
                  <a:solidFill>
                    <a:srgbClr val="000000"/>
                  </a:solidFill>
                  <a:round/>
                  <a:headEnd/>
                  <a:tailEnd/>
                </a:ln>
              </p:spPr>
              <p:txBody>
                <a:bodyPr/>
                <a:lstStyle/>
                <a:p>
                  <a:endParaRPr lang="de-DE"/>
                </a:p>
              </p:txBody>
            </p:sp>
          </p:grpSp>
          <p:grpSp>
            <p:nvGrpSpPr>
              <p:cNvPr id="5" name="Group 13"/>
              <p:cNvGrpSpPr>
                <a:grpSpLocks/>
              </p:cNvGrpSpPr>
              <p:nvPr/>
            </p:nvGrpSpPr>
            <p:grpSpPr bwMode="auto">
              <a:xfrm rot="-3595047">
                <a:off x="9498" y="10890"/>
                <a:ext cx="396" cy="8640"/>
                <a:chOff x="9516" y="10944"/>
                <a:chExt cx="396" cy="8640"/>
              </a:xfrm>
            </p:grpSpPr>
            <p:sp>
              <p:nvSpPr>
                <p:cNvPr id="42015" name="Line 14"/>
                <p:cNvSpPr>
                  <a:spLocks noChangeShapeType="1"/>
                </p:cNvSpPr>
                <p:nvPr/>
              </p:nvSpPr>
              <p:spPr bwMode="auto">
                <a:xfrm flipV="1">
                  <a:off x="9696" y="10944"/>
                  <a:ext cx="0" cy="8640"/>
                </a:xfrm>
                <a:prstGeom prst="line">
                  <a:avLst/>
                </a:prstGeom>
                <a:noFill/>
                <a:ln w="19050">
                  <a:solidFill>
                    <a:srgbClr val="000000"/>
                  </a:solidFill>
                  <a:round/>
                  <a:headEnd/>
                  <a:tailEnd/>
                </a:ln>
              </p:spPr>
              <p:txBody>
                <a:bodyPr/>
                <a:lstStyle/>
                <a:p>
                  <a:endParaRPr lang="de-DE"/>
                </a:p>
              </p:txBody>
            </p:sp>
            <p:sp>
              <p:nvSpPr>
                <p:cNvPr id="42016" name="Line 15"/>
                <p:cNvSpPr>
                  <a:spLocks noChangeShapeType="1"/>
                </p:cNvSpPr>
                <p:nvPr/>
              </p:nvSpPr>
              <p:spPr bwMode="auto">
                <a:xfrm>
                  <a:off x="9516" y="11472"/>
                  <a:ext cx="384" cy="0"/>
                </a:xfrm>
                <a:prstGeom prst="line">
                  <a:avLst/>
                </a:prstGeom>
                <a:noFill/>
                <a:ln w="19050">
                  <a:solidFill>
                    <a:srgbClr val="000000"/>
                  </a:solidFill>
                  <a:round/>
                  <a:headEnd/>
                  <a:tailEnd/>
                </a:ln>
              </p:spPr>
              <p:txBody>
                <a:bodyPr/>
                <a:lstStyle/>
                <a:p>
                  <a:endParaRPr lang="de-DE"/>
                </a:p>
              </p:txBody>
            </p:sp>
            <p:sp>
              <p:nvSpPr>
                <p:cNvPr id="42017" name="Line 16"/>
                <p:cNvSpPr>
                  <a:spLocks noChangeShapeType="1"/>
                </p:cNvSpPr>
                <p:nvPr/>
              </p:nvSpPr>
              <p:spPr bwMode="auto">
                <a:xfrm>
                  <a:off x="9528" y="12912"/>
                  <a:ext cx="384" cy="0"/>
                </a:xfrm>
                <a:prstGeom prst="line">
                  <a:avLst/>
                </a:prstGeom>
                <a:noFill/>
                <a:ln w="19050">
                  <a:solidFill>
                    <a:srgbClr val="000000"/>
                  </a:solidFill>
                  <a:round/>
                  <a:headEnd/>
                  <a:tailEnd/>
                </a:ln>
              </p:spPr>
              <p:txBody>
                <a:bodyPr/>
                <a:lstStyle/>
                <a:p>
                  <a:endParaRPr lang="de-DE"/>
                </a:p>
              </p:txBody>
            </p:sp>
            <p:sp>
              <p:nvSpPr>
                <p:cNvPr id="42018" name="Line 17"/>
                <p:cNvSpPr>
                  <a:spLocks noChangeShapeType="1"/>
                </p:cNvSpPr>
                <p:nvPr/>
              </p:nvSpPr>
              <p:spPr bwMode="auto">
                <a:xfrm>
                  <a:off x="9516" y="17556"/>
                  <a:ext cx="384" cy="0"/>
                </a:xfrm>
                <a:prstGeom prst="line">
                  <a:avLst/>
                </a:prstGeom>
                <a:noFill/>
                <a:ln w="19050">
                  <a:solidFill>
                    <a:srgbClr val="000000"/>
                  </a:solidFill>
                  <a:round/>
                  <a:headEnd/>
                  <a:tailEnd/>
                </a:ln>
              </p:spPr>
              <p:txBody>
                <a:bodyPr/>
                <a:lstStyle/>
                <a:p>
                  <a:endParaRPr lang="de-DE"/>
                </a:p>
              </p:txBody>
            </p:sp>
            <p:sp>
              <p:nvSpPr>
                <p:cNvPr id="42019" name="Line 18"/>
                <p:cNvSpPr>
                  <a:spLocks noChangeShapeType="1"/>
                </p:cNvSpPr>
                <p:nvPr/>
              </p:nvSpPr>
              <p:spPr bwMode="auto">
                <a:xfrm>
                  <a:off x="9516" y="19008"/>
                  <a:ext cx="384" cy="0"/>
                </a:xfrm>
                <a:prstGeom prst="line">
                  <a:avLst/>
                </a:prstGeom>
                <a:noFill/>
                <a:ln w="19050">
                  <a:solidFill>
                    <a:srgbClr val="000000"/>
                  </a:solidFill>
                  <a:round/>
                  <a:headEnd/>
                  <a:tailEnd/>
                </a:ln>
              </p:spPr>
              <p:txBody>
                <a:bodyPr/>
                <a:lstStyle/>
                <a:p>
                  <a:endParaRPr lang="de-DE"/>
                </a:p>
              </p:txBody>
            </p:sp>
            <p:sp>
              <p:nvSpPr>
                <p:cNvPr id="42020" name="Line 19"/>
                <p:cNvSpPr>
                  <a:spLocks noChangeShapeType="1"/>
                </p:cNvSpPr>
                <p:nvPr/>
              </p:nvSpPr>
              <p:spPr bwMode="auto">
                <a:xfrm>
                  <a:off x="9516" y="14388"/>
                  <a:ext cx="384" cy="0"/>
                </a:xfrm>
                <a:prstGeom prst="line">
                  <a:avLst/>
                </a:prstGeom>
                <a:noFill/>
                <a:ln w="19050">
                  <a:solidFill>
                    <a:srgbClr val="000000"/>
                  </a:solidFill>
                  <a:round/>
                  <a:headEnd/>
                  <a:tailEnd/>
                </a:ln>
              </p:spPr>
              <p:txBody>
                <a:bodyPr/>
                <a:lstStyle/>
                <a:p>
                  <a:endParaRPr lang="de-DE"/>
                </a:p>
              </p:txBody>
            </p:sp>
            <p:sp>
              <p:nvSpPr>
                <p:cNvPr id="42021" name="Line 20"/>
                <p:cNvSpPr>
                  <a:spLocks noChangeShapeType="1"/>
                </p:cNvSpPr>
                <p:nvPr/>
              </p:nvSpPr>
              <p:spPr bwMode="auto">
                <a:xfrm>
                  <a:off x="9516" y="16104"/>
                  <a:ext cx="384" cy="0"/>
                </a:xfrm>
                <a:prstGeom prst="line">
                  <a:avLst/>
                </a:prstGeom>
                <a:noFill/>
                <a:ln w="19050">
                  <a:solidFill>
                    <a:srgbClr val="000000"/>
                  </a:solidFill>
                  <a:round/>
                  <a:headEnd/>
                  <a:tailEnd/>
                </a:ln>
              </p:spPr>
              <p:txBody>
                <a:bodyPr/>
                <a:lstStyle/>
                <a:p>
                  <a:endParaRPr lang="de-DE"/>
                </a:p>
              </p:txBody>
            </p:sp>
          </p:grpSp>
          <p:grpSp>
            <p:nvGrpSpPr>
              <p:cNvPr id="6" name="Group 21"/>
              <p:cNvGrpSpPr>
                <a:grpSpLocks/>
              </p:cNvGrpSpPr>
              <p:nvPr/>
            </p:nvGrpSpPr>
            <p:grpSpPr bwMode="auto">
              <a:xfrm rot="3609154">
                <a:off x="9534" y="10914"/>
                <a:ext cx="396" cy="8640"/>
                <a:chOff x="9516" y="10944"/>
                <a:chExt cx="396" cy="8640"/>
              </a:xfrm>
            </p:grpSpPr>
            <p:sp>
              <p:nvSpPr>
                <p:cNvPr id="42008" name="Line 22"/>
                <p:cNvSpPr>
                  <a:spLocks noChangeShapeType="1"/>
                </p:cNvSpPr>
                <p:nvPr/>
              </p:nvSpPr>
              <p:spPr bwMode="auto">
                <a:xfrm flipV="1">
                  <a:off x="9696" y="10944"/>
                  <a:ext cx="0" cy="8640"/>
                </a:xfrm>
                <a:prstGeom prst="line">
                  <a:avLst/>
                </a:prstGeom>
                <a:noFill/>
                <a:ln w="19050">
                  <a:solidFill>
                    <a:srgbClr val="000000"/>
                  </a:solidFill>
                  <a:round/>
                  <a:headEnd/>
                  <a:tailEnd/>
                </a:ln>
              </p:spPr>
              <p:txBody>
                <a:bodyPr/>
                <a:lstStyle/>
                <a:p>
                  <a:endParaRPr lang="de-DE"/>
                </a:p>
              </p:txBody>
            </p:sp>
            <p:sp>
              <p:nvSpPr>
                <p:cNvPr id="42009" name="Line 23"/>
                <p:cNvSpPr>
                  <a:spLocks noChangeShapeType="1"/>
                </p:cNvSpPr>
                <p:nvPr/>
              </p:nvSpPr>
              <p:spPr bwMode="auto">
                <a:xfrm>
                  <a:off x="9516" y="11472"/>
                  <a:ext cx="384" cy="0"/>
                </a:xfrm>
                <a:prstGeom prst="line">
                  <a:avLst/>
                </a:prstGeom>
                <a:noFill/>
                <a:ln w="19050">
                  <a:solidFill>
                    <a:srgbClr val="000000"/>
                  </a:solidFill>
                  <a:round/>
                  <a:headEnd/>
                  <a:tailEnd/>
                </a:ln>
              </p:spPr>
              <p:txBody>
                <a:bodyPr/>
                <a:lstStyle/>
                <a:p>
                  <a:endParaRPr lang="de-DE"/>
                </a:p>
              </p:txBody>
            </p:sp>
            <p:sp>
              <p:nvSpPr>
                <p:cNvPr id="42010" name="Line 24"/>
                <p:cNvSpPr>
                  <a:spLocks noChangeShapeType="1"/>
                </p:cNvSpPr>
                <p:nvPr/>
              </p:nvSpPr>
              <p:spPr bwMode="auto">
                <a:xfrm>
                  <a:off x="9528" y="12912"/>
                  <a:ext cx="384" cy="0"/>
                </a:xfrm>
                <a:prstGeom prst="line">
                  <a:avLst/>
                </a:prstGeom>
                <a:noFill/>
                <a:ln w="19050">
                  <a:solidFill>
                    <a:srgbClr val="000000"/>
                  </a:solidFill>
                  <a:round/>
                  <a:headEnd/>
                  <a:tailEnd/>
                </a:ln>
              </p:spPr>
              <p:txBody>
                <a:bodyPr/>
                <a:lstStyle/>
                <a:p>
                  <a:endParaRPr lang="de-DE"/>
                </a:p>
              </p:txBody>
            </p:sp>
            <p:sp>
              <p:nvSpPr>
                <p:cNvPr id="42011" name="Line 25"/>
                <p:cNvSpPr>
                  <a:spLocks noChangeShapeType="1"/>
                </p:cNvSpPr>
                <p:nvPr/>
              </p:nvSpPr>
              <p:spPr bwMode="auto">
                <a:xfrm>
                  <a:off x="9516" y="17556"/>
                  <a:ext cx="384" cy="0"/>
                </a:xfrm>
                <a:prstGeom prst="line">
                  <a:avLst/>
                </a:prstGeom>
                <a:noFill/>
                <a:ln w="19050">
                  <a:solidFill>
                    <a:srgbClr val="000000"/>
                  </a:solidFill>
                  <a:round/>
                  <a:headEnd/>
                  <a:tailEnd/>
                </a:ln>
              </p:spPr>
              <p:txBody>
                <a:bodyPr/>
                <a:lstStyle/>
                <a:p>
                  <a:endParaRPr lang="de-DE"/>
                </a:p>
              </p:txBody>
            </p:sp>
            <p:sp>
              <p:nvSpPr>
                <p:cNvPr id="42012" name="Line 26"/>
                <p:cNvSpPr>
                  <a:spLocks noChangeShapeType="1"/>
                </p:cNvSpPr>
                <p:nvPr/>
              </p:nvSpPr>
              <p:spPr bwMode="auto">
                <a:xfrm>
                  <a:off x="9516" y="19008"/>
                  <a:ext cx="384" cy="0"/>
                </a:xfrm>
                <a:prstGeom prst="line">
                  <a:avLst/>
                </a:prstGeom>
                <a:noFill/>
                <a:ln w="19050">
                  <a:solidFill>
                    <a:srgbClr val="000000"/>
                  </a:solidFill>
                  <a:round/>
                  <a:headEnd/>
                  <a:tailEnd/>
                </a:ln>
              </p:spPr>
              <p:txBody>
                <a:bodyPr/>
                <a:lstStyle/>
                <a:p>
                  <a:endParaRPr lang="de-DE"/>
                </a:p>
              </p:txBody>
            </p:sp>
            <p:sp>
              <p:nvSpPr>
                <p:cNvPr id="42013" name="Line 27"/>
                <p:cNvSpPr>
                  <a:spLocks noChangeShapeType="1"/>
                </p:cNvSpPr>
                <p:nvPr/>
              </p:nvSpPr>
              <p:spPr bwMode="auto">
                <a:xfrm>
                  <a:off x="9516" y="14388"/>
                  <a:ext cx="384" cy="0"/>
                </a:xfrm>
                <a:prstGeom prst="line">
                  <a:avLst/>
                </a:prstGeom>
                <a:noFill/>
                <a:ln w="19050">
                  <a:solidFill>
                    <a:srgbClr val="000000"/>
                  </a:solidFill>
                  <a:round/>
                  <a:headEnd/>
                  <a:tailEnd/>
                </a:ln>
              </p:spPr>
              <p:txBody>
                <a:bodyPr/>
                <a:lstStyle/>
                <a:p>
                  <a:endParaRPr lang="de-DE"/>
                </a:p>
              </p:txBody>
            </p:sp>
            <p:sp>
              <p:nvSpPr>
                <p:cNvPr id="42014" name="Line 28"/>
                <p:cNvSpPr>
                  <a:spLocks noChangeShapeType="1"/>
                </p:cNvSpPr>
                <p:nvPr/>
              </p:nvSpPr>
              <p:spPr bwMode="auto">
                <a:xfrm>
                  <a:off x="9516" y="16104"/>
                  <a:ext cx="384" cy="0"/>
                </a:xfrm>
                <a:prstGeom prst="line">
                  <a:avLst/>
                </a:prstGeom>
                <a:noFill/>
                <a:ln w="19050">
                  <a:solidFill>
                    <a:srgbClr val="000000"/>
                  </a:solidFill>
                  <a:round/>
                  <a:headEnd/>
                  <a:tailEnd/>
                </a:ln>
              </p:spPr>
              <p:txBody>
                <a:bodyPr/>
                <a:lstStyle/>
                <a:p>
                  <a:endParaRPr lang="de-DE"/>
                </a:p>
              </p:txBody>
            </p:sp>
          </p:grpSp>
        </p:grpSp>
        <p:sp>
          <p:nvSpPr>
            <p:cNvPr id="41999" name="Text Box 29"/>
            <p:cNvSpPr txBox="1">
              <a:spLocks noChangeArrowheads="1"/>
            </p:cNvSpPr>
            <p:nvPr/>
          </p:nvSpPr>
          <p:spPr bwMode="auto">
            <a:xfrm>
              <a:off x="4955" y="3390"/>
              <a:ext cx="1521" cy="437"/>
            </a:xfrm>
            <a:prstGeom prst="rect">
              <a:avLst/>
            </a:prstGeom>
            <a:solidFill>
              <a:srgbClr val="3440B4"/>
            </a:solidFill>
            <a:ln w="9525">
              <a:noFill/>
              <a:miter lim="800000"/>
              <a:headEnd/>
              <a:tailEnd/>
            </a:ln>
          </p:spPr>
          <p:txBody>
            <a:bodyPr lIns="7200" tIns="7200" rIns="0" bIns="0"/>
            <a:lstStyle/>
            <a:p>
              <a:pPr algn="ctr" eaLnBrk="0" hangingPunct="0"/>
              <a:r>
                <a:rPr lang="de-DE" sz="1600" b="1" dirty="0">
                  <a:solidFill>
                    <a:srgbClr val="FFFFFF"/>
                  </a:solidFill>
                  <a:latin typeface="Calibri" pitchFamily="34" charset="0"/>
                </a:rPr>
                <a:t>Informationen übersetzen</a:t>
              </a:r>
            </a:p>
          </p:txBody>
        </p:sp>
        <p:sp>
          <p:nvSpPr>
            <p:cNvPr id="42000" name="Text Box 30"/>
            <p:cNvSpPr txBox="1">
              <a:spLocks noChangeArrowheads="1"/>
            </p:cNvSpPr>
            <p:nvPr/>
          </p:nvSpPr>
          <p:spPr bwMode="auto">
            <a:xfrm>
              <a:off x="3249" y="2609"/>
              <a:ext cx="1365" cy="434"/>
            </a:xfrm>
            <a:prstGeom prst="rect">
              <a:avLst/>
            </a:prstGeom>
            <a:solidFill>
              <a:srgbClr val="3440B4"/>
            </a:solidFill>
            <a:ln w="9525">
              <a:noFill/>
              <a:miter lim="800000"/>
              <a:headEnd/>
              <a:tailEnd/>
            </a:ln>
          </p:spPr>
          <p:txBody>
            <a:bodyPr lIns="9719" tIns="17219" rIns="9719" bIns="4860"/>
            <a:lstStyle/>
            <a:p>
              <a:pPr algn="ctr" eaLnBrk="0" hangingPunct="0"/>
              <a:r>
                <a:rPr lang="de-DE" sz="1600" b="1" dirty="0">
                  <a:solidFill>
                    <a:srgbClr val="FFFFFF"/>
                  </a:solidFill>
                  <a:latin typeface="Calibri" pitchFamily="34" charset="0"/>
                </a:rPr>
                <a:t>Fachsprache üben</a:t>
              </a:r>
            </a:p>
          </p:txBody>
        </p:sp>
        <p:sp>
          <p:nvSpPr>
            <p:cNvPr id="42001" name="Text Box 31"/>
            <p:cNvSpPr txBox="1">
              <a:spLocks noChangeArrowheads="1"/>
            </p:cNvSpPr>
            <p:nvPr/>
          </p:nvSpPr>
          <p:spPr bwMode="auto">
            <a:xfrm>
              <a:off x="1549" y="3353"/>
              <a:ext cx="1365" cy="435"/>
            </a:xfrm>
            <a:prstGeom prst="rect">
              <a:avLst/>
            </a:prstGeom>
            <a:solidFill>
              <a:srgbClr val="3440B4"/>
            </a:solidFill>
            <a:ln w="9525">
              <a:noFill/>
              <a:miter lim="800000"/>
              <a:headEnd/>
              <a:tailEnd/>
            </a:ln>
          </p:spPr>
          <p:txBody>
            <a:bodyPr lIns="9719" tIns="17219" rIns="9719" bIns="4860"/>
            <a:lstStyle/>
            <a:p>
              <a:pPr algn="ctr" eaLnBrk="0" hangingPunct="0"/>
              <a:r>
                <a:rPr lang="de-DE" sz="1600" b="1" dirty="0">
                  <a:solidFill>
                    <a:srgbClr val="FFFFFF"/>
                  </a:solidFill>
                  <a:latin typeface="Calibri" pitchFamily="34" charset="0"/>
                </a:rPr>
                <a:t>Texte</a:t>
              </a:r>
              <a:br>
                <a:rPr lang="de-DE" sz="1600" b="1" dirty="0">
                  <a:solidFill>
                    <a:srgbClr val="FFFFFF"/>
                  </a:solidFill>
                  <a:latin typeface="Calibri" pitchFamily="34" charset="0"/>
                </a:rPr>
              </a:br>
              <a:r>
                <a:rPr lang="de-DE" sz="1600" b="1" dirty="0">
                  <a:solidFill>
                    <a:srgbClr val="FFFFFF"/>
                  </a:solidFill>
                  <a:latin typeface="Calibri" pitchFamily="34" charset="0"/>
                </a:rPr>
                <a:t>exzerpieren</a:t>
              </a:r>
            </a:p>
          </p:txBody>
        </p:sp>
        <p:sp>
          <p:nvSpPr>
            <p:cNvPr id="42002" name="Text Box 32"/>
            <p:cNvSpPr txBox="1">
              <a:spLocks noChangeArrowheads="1"/>
            </p:cNvSpPr>
            <p:nvPr/>
          </p:nvSpPr>
          <p:spPr bwMode="auto">
            <a:xfrm>
              <a:off x="1573" y="4644"/>
              <a:ext cx="1365" cy="434"/>
            </a:xfrm>
            <a:prstGeom prst="rect">
              <a:avLst/>
            </a:prstGeom>
            <a:solidFill>
              <a:srgbClr val="3440B4"/>
            </a:solidFill>
            <a:ln w="9525">
              <a:noFill/>
              <a:miter lim="800000"/>
              <a:headEnd/>
              <a:tailEnd/>
            </a:ln>
          </p:spPr>
          <p:txBody>
            <a:bodyPr lIns="9719" tIns="17219" rIns="9719" bIns="4860"/>
            <a:lstStyle/>
            <a:p>
              <a:pPr algn="ctr" eaLnBrk="0" hangingPunct="0"/>
              <a:r>
                <a:rPr lang="de-DE" sz="1600" b="1" dirty="0" smtClean="0">
                  <a:solidFill>
                    <a:schemeClr val="bg1"/>
                  </a:solidFill>
                  <a:latin typeface="Calibri" pitchFamily="34" charset="0"/>
                  <a:cs typeface="CordiaUPC" pitchFamily="34" charset="-34"/>
                </a:rPr>
                <a:t>Sprechanlässe</a:t>
              </a:r>
              <a:br>
                <a:rPr lang="de-DE" sz="1600" b="1" dirty="0" smtClean="0">
                  <a:solidFill>
                    <a:schemeClr val="bg1"/>
                  </a:solidFill>
                  <a:latin typeface="Calibri" pitchFamily="34" charset="0"/>
                  <a:cs typeface="CordiaUPC" pitchFamily="34" charset="-34"/>
                </a:rPr>
              </a:br>
              <a:r>
                <a:rPr lang="de-DE" sz="1600" b="1" dirty="0" smtClean="0">
                  <a:solidFill>
                    <a:schemeClr val="bg1"/>
                  </a:solidFill>
                  <a:latin typeface="Calibri" pitchFamily="34" charset="0"/>
                  <a:cs typeface="CordiaUPC" pitchFamily="34" charset="-34"/>
                </a:rPr>
                <a:t>schaffen</a:t>
              </a:r>
              <a:endParaRPr lang="de-DE" sz="1000" b="1" dirty="0">
                <a:solidFill>
                  <a:schemeClr val="bg1"/>
                </a:solidFill>
                <a:latin typeface="Calibri" pitchFamily="34" charset="0"/>
                <a:cs typeface="CordiaUPC" pitchFamily="34" charset="-34"/>
              </a:endParaRPr>
            </a:p>
          </p:txBody>
        </p:sp>
        <p:sp>
          <p:nvSpPr>
            <p:cNvPr id="42003" name="Text Box 33"/>
            <p:cNvSpPr txBox="1">
              <a:spLocks noChangeArrowheads="1"/>
            </p:cNvSpPr>
            <p:nvPr/>
          </p:nvSpPr>
          <p:spPr bwMode="auto">
            <a:xfrm>
              <a:off x="4955" y="4581"/>
              <a:ext cx="1534" cy="434"/>
            </a:xfrm>
            <a:prstGeom prst="rect">
              <a:avLst/>
            </a:prstGeom>
            <a:solidFill>
              <a:srgbClr val="3440B4"/>
            </a:solidFill>
            <a:ln w="9525">
              <a:noFill/>
              <a:miter lim="800000"/>
              <a:headEnd/>
              <a:tailEnd/>
            </a:ln>
          </p:spPr>
          <p:txBody>
            <a:bodyPr lIns="15306" tIns="17219" rIns="15306" bIns="4860"/>
            <a:lstStyle/>
            <a:p>
              <a:pPr algn="ctr" eaLnBrk="0" hangingPunct="0"/>
              <a:r>
                <a:rPr lang="de-DE" sz="1600" b="1" dirty="0">
                  <a:solidFill>
                    <a:srgbClr val="FFFFFF"/>
                  </a:solidFill>
                  <a:latin typeface="Calibri" pitchFamily="34" charset="0"/>
                </a:rPr>
                <a:t>Informationen visualisieren </a:t>
              </a:r>
            </a:p>
          </p:txBody>
        </p:sp>
        <p:sp>
          <p:nvSpPr>
            <p:cNvPr id="42004" name="Text Box 34"/>
            <p:cNvSpPr txBox="1">
              <a:spLocks noChangeArrowheads="1"/>
            </p:cNvSpPr>
            <p:nvPr/>
          </p:nvSpPr>
          <p:spPr bwMode="auto">
            <a:xfrm>
              <a:off x="3063" y="5458"/>
              <a:ext cx="1620" cy="471"/>
            </a:xfrm>
            <a:prstGeom prst="rect">
              <a:avLst/>
            </a:prstGeom>
            <a:solidFill>
              <a:srgbClr val="3440B4"/>
            </a:solidFill>
            <a:ln w="9525">
              <a:noFill/>
              <a:miter lim="800000"/>
              <a:headEnd/>
              <a:tailEnd/>
            </a:ln>
          </p:spPr>
          <p:txBody>
            <a:bodyPr lIns="9719" tIns="3826" rIns="9719" bIns="3826"/>
            <a:lstStyle/>
            <a:p>
              <a:pPr algn="ctr" eaLnBrk="0" hangingPunct="0"/>
              <a:r>
                <a:rPr lang="de-DE" sz="1600" b="1" dirty="0" smtClean="0">
                  <a:solidFill>
                    <a:srgbClr val="FFFFFF"/>
                  </a:solidFill>
                  <a:latin typeface="Calibri" pitchFamily="34" charset="0"/>
                </a:rPr>
                <a:t>Informationen</a:t>
              </a:r>
              <a:br>
                <a:rPr lang="de-DE" sz="1600" b="1" dirty="0" smtClean="0">
                  <a:solidFill>
                    <a:srgbClr val="FFFFFF"/>
                  </a:solidFill>
                  <a:latin typeface="Calibri" pitchFamily="34" charset="0"/>
                </a:rPr>
              </a:br>
              <a:r>
                <a:rPr lang="de-DE" sz="1600" b="1" dirty="0" smtClean="0">
                  <a:solidFill>
                    <a:srgbClr val="FFFFFF"/>
                  </a:solidFill>
                  <a:latin typeface="Calibri" pitchFamily="34" charset="0"/>
                </a:rPr>
                <a:t>präsentieren </a:t>
              </a:r>
            </a:p>
          </p:txBody>
        </p:sp>
      </p:grpSp>
      <p:sp>
        <p:nvSpPr>
          <p:cNvPr id="33796" name="Text Box 35"/>
          <p:cNvSpPr txBox="1">
            <a:spLocks noChangeArrowheads="1"/>
          </p:cNvSpPr>
          <p:nvPr/>
        </p:nvSpPr>
        <p:spPr bwMode="auto">
          <a:xfrm>
            <a:off x="611560" y="5498068"/>
            <a:ext cx="3064685" cy="523220"/>
          </a:xfrm>
          <a:prstGeom prst="rect">
            <a:avLst/>
          </a:prstGeom>
          <a:solidFill>
            <a:schemeClr val="bg1"/>
          </a:solidFill>
          <a:ln w="9525">
            <a:noFill/>
            <a:miter lim="800000"/>
            <a:headEnd/>
            <a:tailEnd/>
          </a:ln>
        </p:spPr>
        <p:txBody>
          <a:bodyPr wrap="none">
            <a:spAutoFit/>
          </a:bodyPr>
          <a:lstStyle/>
          <a:p>
            <a:pPr>
              <a:defRPr/>
            </a:pPr>
            <a:r>
              <a:rPr lang="de-DE" sz="2800" dirty="0" smtClean="0">
                <a:solidFill>
                  <a:schemeClr val="tx1">
                    <a:lumMod val="95000"/>
                    <a:lumOff val="5000"/>
                  </a:schemeClr>
                </a:solidFill>
                <a:latin typeface="Calibri" pitchFamily="34" charset="0"/>
              </a:rPr>
              <a:t>Die </a:t>
            </a:r>
            <a:r>
              <a:rPr lang="de-DE" sz="2800" dirty="0">
                <a:solidFill>
                  <a:schemeClr val="tx1">
                    <a:lumMod val="95000"/>
                    <a:lumOff val="5000"/>
                  </a:schemeClr>
                </a:solidFill>
                <a:latin typeface="Calibri" pitchFamily="34" charset="0"/>
              </a:rPr>
              <a:t>Analyse-Spinne</a:t>
            </a:r>
          </a:p>
        </p:txBody>
      </p:sp>
      <p:sp>
        <p:nvSpPr>
          <p:cNvPr id="36" name="Line 37"/>
          <p:cNvSpPr>
            <a:spLocks noChangeShapeType="1"/>
          </p:cNvSpPr>
          <p:nvPr/>
        </p:nvSpPr>
        <p:spPr bwMode="auto">
          <a:xfrm>
            <a:off x="4492625" y="2133401"/>
            <a:ext cx="215900" cy="1008063"/>
          </a:xfrm>
          <a:prstGeom prst="line">
            <a:avLst/>
          </a:prstGeom>
          <a:noFill/>
          <a:ln w="76200">
            <a:solidFill>
              <a:srgbClr val="FF0000"/>
            </a:solidFill>
            <a:round/>
            <a:headEnd/>
            <a:tailEnd/>
          </a:ln>
        </p:spPr>
        <p:txBody>
          <a:bodyPr/>
          <a:lstStyle/>
          <a:p>
            <a:endParaRPr lang="de-DE"/>
          </a:p>
        </p:txBody>
      </p:sp>
      <p:sp>
        <p:nvSpPr>
          <p:cNvPr id="37" name="Line 39"/>
          <p:cNvSpPr>
            <a:spLocks noChangeShapeType="1"/>
          </p:cNvSpPr>
          <p:nvPr/>
        </p:nvSpPr>
        <p:spPr bwMode="auto">
          <a:xfrm>
            <a:off x="3851275" y="3717726"/>
            <a:ext cx="649288" cy="287338"/>
          </a:xfrm>
          <a:prstGeom prst="line">
            <a:avLst/>
          </a:prstGeom>
          <a:noFill/>
          <a:ln w="76200">
            <a:solidFill>
              <a:srgbClr val="FF0000"/>
            </a:solidFill>
            <a:round/>
            <a:headEnd/>
            <a:tailEnd/>
          </a:ln>
        </p:spPr>
        <p:txBody>
          <a:bodyPr/>
          <a:lstStyle/>
          <a:p>
            <a:endParaRPr lang="de-DE"/>
          </a:p>
        </p:txBody>
      </p:sp>
      <p:sp>
        <p:nvSpPr>
          <p:cNvPr id="38" name="Line 40"/>
          <p:cNvSpPr>
            <a:spLocks noChangeShapeType="1"/>
          </p:cNvSpPr>
          <p:nvPr/>
        </p:nvSpPr>
        <p:spPr bwMode="auto">
          <a:xfrm>
            <a:off x="3779838" y="2925564"/>
            <a:ext cx="71437" cy="792162"/>
          </a:xfrm>
          <a:prstGeom prst="line">
            <a:avLst/>
          </a:prstGeom>
          <a:noFill/>
          <a:ln w="76200">
            <a:solidFill>
              <a:srgbClr val="FF0000"/>
            </a:solidFill>
            <a:round/>
            <a:headEnd/>
            <a:tailEnd/>
          </a:ln>
        </p:spPr>
        <p:txBody>
          <a:bodyPr/>
          <a:lstStyle/>
          <a:p>
            <a:endParaRPr lang="de-DE"/>
          </a:p>
        </p:txBody>
      </p:sp>
      <p:sp>
        <p:nvSpPr>
          <p:cNvPr id="39" name="Line 41"/>
          <p:cNvSpPr>
            <a:spLocks noChangeShapeType="1"/>
          </p:cNvSpPr>
          <p:nvPr/>
        </p:nvSpPr>
        <p:spPr bwMode="auto">
          <a:xfrm flipH="1">
            <a:off x="4500563" y="3428801"/>
            <a:ext cx="215900" cy="576263"/>
          </a:xfrm>
          <a:prstGeom prst="line">
            <a:avLst/>
          </a:prstGeom>
          <a:noFill/>
          <a:ln w="76200">
            <a:solidFill>
              <a:srgbClr val="FF0000"/>
            </a:solidFill>
            <a:round/>
            <a:headEnd/>
            <a:tailEnd/>
          </a:ln>
        </p:spPr>
        <p:txBody>
          <a:bodyPr/>
          <a:lstStyle/>
          <a:p>
            <a:endParaRPr lang="de-DE"/>
          </a:p>
        </p:txBody>
      </p:sp>
      <p:sp>
        <p:nvSpPr>
          <p:cNvPr id="40" name="Line 42"/>
          <p:cNvSpPr>
            <a:spLocks noChangeShapeType="1"/>
          </p:cNvSpPr>
          <p:nvPr/>
        </p:nvSpPr>
        <p:spPr bwMode="auto">
          <a:xfrm flipH="1">
            <a:off x="3779838" y="2133401"/>
            <a:ext cx="720725" cy="792163"/>
          </a:xfrm>
          <a:prstGeom prst="line">
            <a:avLst/>
          </a:prstGeom>
          <a:noFill/>
          <a:ln w="76200">
            <a:solidFill>
              <a:srgbClr val="FF0000"/>
            </a:solidFill>
            <a:round/>
            <a:headEnd/>
            <a:tailEnd/>
          </a:ln>
        </p:spPr>
        <p:txBody>
          <a:bodyPr/>
          <a:lstStyle/>
          <a:p>
            <a:endParaRPr lang="de-DE"/>
          </a:p>
        </p:txBody>
      </p:sp>
      <p:sp>
        <p:nvSpPr>
          <p:cNvPr id="41" name="Line 38"/>
          <p:cNvSpPr>
            <a:spLocks noChangeShapeType="1"/>
          </p:cNvSpPr>
          <p:nvPr/>
        </p:nvSpPr>
        <p:spPr bwMode="auto">
          <a:xfrm>
            <a:off x="4716463" y="3141464"/>
            <a:ext cx="0" cy="287337"/>
          </a:xfrm>
          <a:prstGeom prst="line">
            <a:avLst/>
          </a:prstGeom>
          <a:noFill/>
          <a:ln w="76200">
            <a:solidFill>
              <a:srgbClr val="FF0000"/>
            </a:solidFill>
            <a:round/>
            <a:headEnd/>
            <a:tailEnd/>
          </a:ln>
        </p:spPr>
        <p:txBody>
          <a:bodyPr/>
          <a:lstStyle/>
          <a:p>
            <a:endParaRPr lang="de-DE"/>
          </a:p>
        </p:txBody>
      </p:sp>
      <p:pic>
        <p:nvPicPr>
          <p:cNvPr id="45"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46"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"Kommunikation" </a:t>
            </a:r>
            <a:r>
              <a:rPr lang="de-DE" dirty="0" err="1" smtClean="0">
                <a:latin typeface="Calibri" pitchFamily="34" charset="0"/>
              </a:rPr>
              <a:t>Traunkirchen</a:t>
            </a:r>
            <a:r>
              <a:rPr lang="de-DE" smtClean="0">
                <a:latin typeface="Calibri" pitchFamily="34" charset="0"/>
              </a:rPr>
              <a:t> 15.07.2014 – Dr. </a:t>
            </a:r>
            <a:r>
              <a:rPr lang="de-DE" dirty="0" smtClean="0">
                <a:latin typeface="Calibri" pitchFamily="34" charset="0"/>
              </a:rPr>
              <a:t>L. </a:t>
            </a:r>
            <a:r>
              <a:rPr lang="de-DE" dirty="0" err="1" smtClean="0">
                <a:latin typeface="Calibri" pitchFamily="34" charset="0"/>
              </a:rPr>
              <a:t>Stäudel</a:t>
            </a:r>
            <a:endParaRPr lang="de-DE" dirty="0">
              <a:latin typeface="Calibri" pitchFamily="34" charset="0"/>
            </a:endParaRPr>
          </a:p>
        </p:txBody>
      </p:sp>
      <p:sp>
        <p:nvSpPr>
          <p:cNvPr id="47" name="Titel 5"/>
          <p:cNvSpPr>
            <a:spLocks noGrp="1"/>
          </p:cNvSpPr>
          <p:nvPr>
            <p:ph type="title"/>
          </p:nvPr>
        </p:nvSpPr>
        <p:spPr>
          <a:xfrm>
            <a:off x="832048" y="116632"/>
            <a:ext cx="7772400" cy="1143000"/>
          </a:xfrm>
        </p:spPr>
        <p:txBody>
          <a:bodyPr/>
          <a:lstStyle/>
          <a:p>
            <a:r>
              <a:rPr lang="de-DE" sz="3600" dirty="0" smtClean="0">
                <a:solidFill>
                  <a:schemeClr val="tx1"/>
                </a:solidFill>
                <a:latin typeface="Verdana" pitchFamily="34" charset="0"/>
                <a:ea typeface="Verdana" pitchFamily="34" charset="0"/>
                <a:cs typeface="Verdana" pitchFamily="34" charset="0"/>
              </a:rPr>
              <a:t>Eigenes Handeln reflektieren</a:t>
            </a:r>
            <a:endParaRPr lang="de-DE" sz="3600" dirty="0">
              <a:solidFill>
                <a:schemeClr val="tx1"/>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linds(horizontal)">
                                      <p:cBhvr>
                                        <p:cTn id="18" dur="500"/>
                                        <p:tgtEl>
                                          <p:spTgt spid="4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linds(horizontal)">
                                      <p:cBhvr>
                                        <p:cTn id="21" dur="500"/>
                                        <p:tgtEl>
                                          <p:spTgt spid="3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linds(horizontal)">
                                      <p:cBhvr>
                                        <p:cTn id="24" dur="500"/>
                                        <p:tgtEl>
                                          <p:spTgt spid="3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4" name="Fußzeilenplatzhalter 3"/>
          <p:cNvSpPr>
            <a:spLocks noGrp="1"/>
          </p:cNvSpPr>
          <p:nvPr>
            <p:ph type="ftr" sz="quarter" idx="11"/>
          </p:nvPr>
        </p:nvSpPr>
        <p:spPr/>
        <p:txBody>
          <a:bodyPr/>
          <a:lstStyle/>
          <a:p>
            <a:pPr>
              <a:defRPr/>
            </a:pPr>
            <a:r>
              <a:rPr lang="de-DE" smtClean="0"/>
              <a:t>"Kommunikation" Traunkirchen 15.07.2014 – Dr. L. Stäudel</a:t>
            </a:r>
            <a:endParaRPr lang="de-DE"/>
          </a:p>
        </p:txBody>
      </p:sp>
    </p:spTree>
  </p:cSld>
  <p:clrMapOvr>
    <a:masterClrMapping/>
  </p:clrMapOvr>
  <p:transition spd="slow">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Arbeitsphase</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5364" name="Rectangle 4"/>
          <p:cNvSpPr>
            <a:spLocks noChangeArrowheads="1"/>
          </p:cNvSpPr>
          <p:nvPr/>
        </p:nvSpPr>
        <p:spPr bwMode="auto">
          <a:xfrm>
            <a:off x="864096" y="2389525"/>
            <a:ext cx="723629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Wählen Sie für Ihren Unterricht in den kommenden Wochen ein Thema aus, für das der Einsatz eines Methoden-Werkzeugs</a:t>
            </a:r>
            <a:r>
              <a:rPr kumimoji="0" lang="de-DE" sz="2000" b="1" i="0" u="none" strike="noStrike" cap="none" normalizeH="0" baseline="30000" dirty="0" smtClean="0">
                <a:ln>
                  <a:noFill/>
                </a:ln>
                <a:solidFill>
                  <a:srgbClr val="C00000"/>
                </a:solidFill>
                <a:effectLst/>
                <a:latin typeface="Verdana" pitchFamily="34" charset="0"/>
                <a:ea typeface="Verdana" pitchFamily="34" charset="0"/>
                <a:cs typeface="Verdana" pitchFamily="34" charset="0"/>
              </a:rPr>
              <a:t>*)</a:t>
            </a: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 sinnvoll erscheint, das auf die Förderung im fachsprachlich-kommunikativen Bereich zielt. </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Finden Sie ein passendes MW</a:t>
            </a:r>
            <a:r>
              <a:rPr kumimoji="0" lang="de-DE" sz="2000" b="0" i="0" u="none" strike="noStrike" cap="none" normalizeH="0" dirty="0" smtClean="0">
                <a:ln>
                  <a:noFill/>
                </a:ln>
                <a:solidFill>
                  <a:srgbClr val="000000"/>
                </a:solidFill>
                <a:effectLst/>
                <a:latin typeface="Verdana" pitchFamily="34" charset="0"/>
                <a:ea typeface="Verdana" pitchFamily="34" charset="0"/>
                <a:cs typeface="Verdana" pitchFamily="34" charset="0"/>
              </a:rPr>
              <a:t> und arbeiten Sie es für das gewählte Thema aus.</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Erstellen sie das Arbeitsmaterial so, dass sie es sowohl hier in der Veranstaltung präsentieren als auch im Unterricht ausprobieren können. </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500192"/>
            <a:ext cx="5336232" cy="457200"/>
          </a:xfrm>
        </p:spPr>
        <p:txBody>
          <a:bodyPr/>
          <a:lstStyle/>
          <a:p>
            <a:pPr>
              <a:defRPr/>
            </a:pPr>
            <a:r>
              <a:rPr lang="de-DE" smtClean="0">
                <a:latin typeface="Calibri" pitchFamily="34" charset="0"/>
              </a:rPr>
              <a:t>"Kommunikation" Traunkirchen 15.07.2014 – Dr. L. Stäudel</a:t>
            </a:r>
            <a:endParaRPr lang="de-DE" dirty="0">
              <a:latin typeface="Calibri" pitchFamily="34" charset="0"/>
            </a:endParaRPr>
          </a:p>
        </p:txBody>
      </p:sp>
      <p:sp>
        <p:nvSpPr>
          <p:cNvPr id="8" name="Textfeld 7"/>
          <p:cNvSpPr txBox="1"/>
          <p:nvPr/>
        </p:nvSpPr>
        <p:spPr>
          <a:xfrm>
            <a:off x="3347864" y="6073551"/>
            <a:ext cx="4836324" cy="307777"/>
          </a:xfrm>
          <a:prstGeom prst="rect">
            <a:avLst/>
          </a:prstGeom>
          <a:noFill/>
        </p:spPr>
        <p:txBody>
          <a:bodyPr wrap="none" rtlCol="0">
            <a:spAutoFit/>
          </a:bodyPr>
          <a:lstStyle/>
          <a:p>
            <a:r>
              <a:rPr lang="de-DE" sz="1800" b="1" baseline="30000" dirty="0" smtClean="0">
                <a:solidFill>
                  <a:srgbClr val="C00000"/>
                </a:solidFill>
                <a:latin typeface="Verdana" pitchFamily="34" charset="0"/>
                <a:ea typeface="Verdana" pitchFamily="34" charset="0"/>
                <a:cs typeface="Verdana" pitchFamily="34" charset="0"/>
              </a:rPr>
              <a:t>*) </a:t>
            </a:r>
            <a:r>
              <a:rPr lang="de-DE" sz="1400" dirty="0" smtClean="0">
                <a:solidFill>
                  <a:srgbClr val="C00000"/>
                </a:solidFill>
                <a:latin typeface="Verdana" pitchFamily="34" charset="0"/>
                <a:ea typeface="Verdana" pitchFamily="34" charset="0"/>
                <a:cs typeface="Verdana" pitchFamily="34" charset="0"/>
              </a:rPr>
              <a:t>sinnvollerweise eines, das Sie noch nicht kennen</a:t>
            </a:r>
            <a:endParaRPr lang="de-DE" sz="1800" dirty="0"/>
          </a:p>
        </p:txBody>
      </p:sp>
    </p:spTree>
  </p:cSld>
  <p:clrMapOvr>
    <a:masterClrMapping/>
  </p:clrMapOvr>
  <p:transition spd="slow">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539552" y="404664"/>
            <a:ext cx="7772400" cy="1143000"/>
          </a:xfrm>
        </p:spPr>
        <p:txBody>
          <a:bodyPr/>
          <a:lstStyle/>
          <a:p>
            <a:r>
              <a:rPr lang="de-DE" sz="4000" dirty="0" smtClean="0">
                <a:solidFill>
                  <a:schemeClr val="tx1"/>
                </a:solidFill>
                <a:latin typeface="Verdana" pitchFamily="34" charset="0"/>
                <a:ea typeface="Verdana" pitchFamily="34" charset="0"/>
                <a:cs typeface="Verdana" pitchFamily="34" charset="0"/>
              </a:rPr>
              <a:t>Arbeiten mit Texten</a:t>
            </a:r>
            <a:endParaRPr lang="de-DE" dirty="0" smtClean="0">
              <a:solidFill>
                <a:schemeClr val="tx1"/>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9"/>
          <p:cNvSpPr>
            <a:spLocks noGrp="1"/>
          </p:cNvSpPr>
          <p:nvPr>
            <p:ph type="ftr" sz="quarter" idx="11"/>
          </p:nvPr>
        </p:nvSpPr>
        <p:spPr>
          <a:xfrm>
            <a:off x="2051720" y="6500192"/>
            <a:ext cx="5336232" cy="457200"/>
          </a:xfrm>
        </p:spPr>
        <p:txBody>
          <a:bodyPr/>
          <a:lstStyle/>
          <a:p>
            <a:pPr>
              <a:defRPr/>
            </a:pPr>
            <a:r>
              <a:rPr lang="de-DE" smtClean="0">
                <a:latin typeface="Calibri" pitchFamily="34" charset="0"/>
              </a:rPr>
              <a:t>"Kommunikation" Traunkirchen 15.07.2014 – Dr. L. Stäudel</a:t>
            </a:r>
            <a:endParaRPr lang="de-DE" dirty="0">
              <a:latin typeface="Calibri" pitchFamily="34" charset="0"/>
            </a:endParaRPr>
          </a:p>
        </p:txBody>
      </p:sp>
      <p:sp>
        <p:nvSpPr>
          <p:cNvPr id="5" name="Textfeld 4"/>
          <p:cNvSpPr txBox="1"/>
          <p:nvPr/>
        </p:nvSpPr>
        <p:spPr>
          <a:xfrm>
            <a:off x="683568" y="1484784"/>
            <a:ext cx="8136904" cy="4832092"/>
          </a:xfrm>
          <a:prstGeom prst="rect">
            <a:avLst/>
          </a:prstGeom>
          <a:noFill/>
        </p:spPr>
        <p:txBody>
          <a:bodyPr wrap="square" rtlCol="0">
            <a:spAutoFit/>
          </a:bodyPr>
          <a:lstStyle/>
          <a:p>
            <a:r>
              <a:rPr lang="de-DE" sz="1400" dirty="0" smtClean="0">
                <a:latin typeface="Verdana" pitchFamily="34" charset="0"/>
                <a:ea typeface="Verdana" pitchFamily="34" charset="0"/>
                <a:cs typeface="Verdana" pitchFamily="34" charset="0"/>
              </a:rPr>
              <a:t>Die Summe der Anpassungen der Organismen einer Art definiert ihre ökologische Nische. Über Akklimatisation können sich Lebewesen in den durch das Erbgut gesetzten Grenzen an bestimmte Umweltfaktoren anpassen. Die verschiedenen möglichen Phänotypen eines Genotyps werden als seine Reaktionsnorm </a:t>
            </a:r>
            <a:r>
              <a:rPr lang="de-DE" sz="1400" dirty="0" err="1" smtClean="0">
                <a:latin typeface="Verdana" pitchFamily="34" charset="0"/>
                <a:ea typeface="Verdana" pitchFamily="34" charset="0"/>
                <a:cs typeface="Verdana" pitchFamily="34" charset="0"/>
              </a:rPr>
              <a:t>bezeichEnet</a:t>
            </a:r>
            <a:r>
              <a:rPr lang="de-DE" sz="1400" dirty="0" smtClean="0">
                <a:latin typeface="Verdana" pitchFamily="34" charset="0"/>
                <a:ea typeface="Verdana" pitchFamily="34" charset="0"/>
                <a:cs typeface="Verdana" pitchFamily="34" charset="0"/>
              </a:rPr>
              <a:t>. </a:t>
            </a:r>
            <a:r>
              <a:rPr lang="de-DE" sz="1400" dirty="0" err="1" smtClean="0">
                <a:latin typeface="Verdana" pitchFamily="34" charset="0"/>
                <a:ea typeface="Verdana" pitchFamily="34" charset="0"/>
                <a:cs typeface="Verdana" pitchFamily="34" charset="0"/>
              </a:rPr>
              <a:t>Adaptationen</a:t>
            </a:r>
            <a:r>
              <a:rPr lang="de-DE" sz="1400" dirty="0" smtClean="0">
                <a:latin typeface="Verdana" pitchFamily="34" charset="0"/>
                <a:ea typeface="Verdana" pitchFamily="34" charset="0"/>
                <a:cs typeface="Verdana" pitchFamily="34" charset="0"/>
              </a:rPr>
              <a:t> erfolgen immer an die gegenwärtige Umwelt. Das hat zur Folge, dass ein Merkmal seinen adaptierten Charakter auch dadurch verlieren kann, dass sich die Umwelt verändert. Ursprünglich adaptive Merkmale, die in einer veränderten Umwelt nun nachteilig werden, werden auch als Fehladaptation (auch: Maladaptation) bezeichnet. Lebt ein Organismus in einer </a:t>
            </a:r>
            <a:r>
              <a:rPr lang="de-DE" sz="1400" dirty="0" err="1" smtClean="0">
                <a:latin typeface="Verdana" pitchFamily="34" charset="0"/>
                <a:ea typeface="Verdana" pitchFamily="34" charset="0"/>
                <a:cs typeface="Verdana" pitchFamily="34" charset="0"/>
              </a:rPr>
              <a:t>unvorhersagbaren</a:t>
            </a:r>
            <a:r>
              <a:rPr lang="de-DE" sz="1400" dirty="0" smtClean="0">
                <a:latin typeface="Verdana" pitchFamily="34" charset="0"/>
                <a:ea typeface="Verdana" pitchFamily="34" charset="0"/>
                <a:cs typeface="Verdana" pitchFamily="34" charset="0"/>
              </a:rPr>
              <a:t>, veränderlichen Umwelt, kann eine hohe genetische Variabilität oder eine weite Reaktionsnorm selbst ein adaptives Merkmal sein.</a:t>
            </a:r>
          </a:p>
          <a:p>
            <a:r>
              <a:rPr lang="de-DE" sz="1400" dirty="0" smtClean="0">
                <a:latin typeface="Verdana" pitchFamily="34" charset="0"/>
                <a:ea typeface="Verdana" pitchFamily="34" charset="0"/>
                <a:cs typeface="Verdana" pitchFamily="34" charset="0"/>
              </a:rPr>
              <a:t>Umwelt eines Organismus sind nicht nur die abiotischen Bedingungen und Faktoren, sondern auch die anderen Lebewesen, mit denen er jeweils zusammenlebt - einschließlich seiner Artgenossen. Organismen entwickeln dementsprechend auch </a:t>
            </a:r>
            <a:r>
              <a:rPr lang="de-DE" sz="1400" dirty="0" err="1" smtClean="0">
                <a:latin typeface="Verdana" pitchFamily="34" charset="0"/>
                <a:ea typeface="Verdana" pitchFamily="34" charset="0"/>
                <a:cs typeface="Verdana" pitchFamily="34" charset="0"/>
              </a:rPr>
              <a:t>Adaptationen</a:t>
            </a:r>
            <a:r>
              <a:rPr lang="de-DE" sz="1400" dirty="0" smtClean="0">
                <a:latin typeface="Verdana" pitchFamily="34" charset="0"/>
                <a:ea typeface="Verdana" pitchFamily="34" charset="0"/>
                <a:cs typeface="Verdana" pitchFamily="34" charset="0"/>
              </a:rPr>
              <a:t> in Reaktion auf diese Lebewesen, z. B. schnelles Laufvermögen, um Prädatoren zu entkommen. Da der andere Organismus ebenfalls adaptieren kann, kann es zu einer Rückkoppelung führen. Man spricht hier von </a:t>
            </a:r>
            <a:r>
              <a:rPr lang="de-DE" sz="1400" dirty="0" err="1" smtClean="0">
                <a:latin typeface="Verdana" pitchFamily="34" charset="0"/>
                <a:ea typeface="Verdana" pitchFamily="34" charset="0"/>
                <a:cs typeface="Verdana" pitchFamily="34" charset="0"/>
              </a:rPr>
              <a:t>Koadaption</a:t>
            </a:r>
            <a:r>
              <a:rPr lang="de-DE" sz="1400" dirty="0" smtClean="0">
                <a:latin typeface="Verdana" pitchFamily="34" charset="0"/>
                <a:ea typeface="Verdana" pitchFamily="34" charset="0"/>
                <a:cs typeface="Verdana" pitchFamily="34" charset="0"/>
              </a:rPr>
              <a:t>. </a:t>
            </a:r>
            <a:r>
              <a:rPr lang="de-DE" sz="1400" dirty="0" err="1" smtClean="0">
                <a:latin typeface="Verdana" pitchFamily="34" charset="0"/>
                <a:ea typeface="Verdana" pitchFamily="34" charset="0"/>
                <a:cs typeface="Verdana" pitchFamily="34" charset="0"/>
              </a:rPr>
              <a:t>Koadaptionen</a:t>
            </a:r>
            <a:r>
              <a:rPr lang="de-DE" sz="1400" dirty="0" smtClean="0">
                <a:latin typeface="Verdana" pitchFamily="34" charset="0"/>
                <a:ea typeface="Verdana" pitchFamily="34" charset="0"/>
                <a:cs typeface="Verdana" pitchFamily="34" charset="0"/>
              </a:rPr>
              <a:t> können zu Symbiose oder Mutualismus führen, wenn sie für beide Partner vorteilhaft sind. In anderen Fällen führen sie oft zu einem evolutionären „Wettrüsten“ (siehe auch Koevolution)..</a:t>
            </a:r>
            <a:br>
              <a:rPr lang="de-DE" sz="1400" dirty="0" smtClean="0">
                <a:latin typeface="Verdana" pitchFamily="34" charset="0"/>
                <a:ea typeface="Verdana" pitchFamily="34" charset="0"/>
                <a:cs typeface="Verdana" pitchFamily="34" charset="0"/>
              </a:rPr>
            </a:br>
            <a:r>
              <a:rPr lang="de-DE" sz="1400" dirty="0" smtClean="0">
                <a:latin typeface="Verdana" pitchFamily="34" charset="0"/>
                <a:ea typeface="Verdana" pitchFamily="34" charset="0"/>
                <a:cs typeface="Verdana" pitchFamily="34" charset="0"/>
              </a:rPr>
              <a:t/>
            </a:r>
            <a:br>
              <a:rPr lang="de-DE" sz="1400" dirty="0" smtClean="0">
                <a:latin typeface="Verdana" pitchFamily="34" charset="0"/>
                <a:ea typeface="Verdana" pitchFamily="34" charset="0"/>
                <a:cs typeface="Verdana" pitchFamily="34" charset="0"/>
              </a:rPr>
            </a:br>
            <a:r>
              <a:rPr lang="de-DE" sz="1400" dirty="0" smtClean="0">
                <a:latin typeface="Verdana" pitchFamily="34" charset="0"/>
                <a:ea typeface="Verdana" pitchFamily="34" charset="0"/>
                <a:cs typeface="Verdana" pitchFamily="34" charset="0"/>
              </a:rPr>
              <a:t>http://de.wikipedia.org/wiki/Evolution%C3%A4re_Anpassung.html</a:t>
            </a:r>
          </a:p>
        </p:txBody>
      </p:sp>
      <p:sp>
        <p:nvSpPr>
          <p:cNvPr id="6" name="Textfeld 5"/>
          <p:cNvSpPr txBox="1"/>
          <p:nvPr/>
        </p:nvSpPr>
        <p:spPr>
          <a:xfrm>
            <a:off x="1547664" y="1412776"/>
            <a:ext cx="6264696" cy="4907461"/>
          </a:xfrm>
          <a:prstGeom prst="rect">
            <a:avLst/>
          </a:prstGeom>
          <a:solidFill>
            <a:srgbClr val="FFC000"/>
          </a:solidFill>
          <a:effectLst>
            <a:outerShdw blurRad="342900" dist="203200" dir="2700000" sx="103000" sy="103000" algn="tl" rotWithShape="0">
              <a:prstClr val="black">
                <a:alpha val="40000"/>
              </a:prstClr>
            </a:outerShdw>
          </a:effectLst>
        </p:spPr>
        <p:txBody>
          <a:bodyPr wrap="square" lIns="216000" tIns="144000" rIns="216000" bIns="144000" rtlCol="0">
            <a:spAutoFit/>
          </a:bodyPr>
          <a:lstStyle/>
          <a:p>
            <a:pPr>
              <a:lnSpc>
                <a:spcPct val="150000"/>
              </a:lnSpc>
            </a:pPr>
            <a:r>
              <a:rPr lang="de-DE" sz="2000" dirty="0" smtClean="0">
                <a:latin typeface="Verdana" pitchFamily="34" charset="0"/>
                <a:ea typeface="Verdana" pitchFamily="34" charset="0"/>
                <a:cs typeface="Verdana" pitchFamily="34" charset="0"/>
              </a:rPr>
              <a:t>Erproben Sie an diesem Text oder </a:t>
            </a:r>
            <a:r>
              <a:rPr lang="de-DE" sz="2000" dirty="0" err="1" smtClean="0">
                <a:latin typeface="Verdana" pitchFamily="34" charset="0"/>
                <a:ea typeface="Verdana" pitchFamily="34" charset="0"/>
                <a:cs typeface="Verdana" pitchFamily="34" charset="0"/>
              </a:rPr>
              <a:t>selbstge</a:t>
            </a:r>
            <a:r>
              <a:rPr lang="de-DE" sz="2000" dirty="0" smtClean="0">
                <a:latin typeface="Verdana" pitchFamily="34" charset="0"/>
                <a:ea typeface="Verdana" pitchFamily="34" charset="0"/>
                <a:cs typeface="Verdana" pitchFamily="34" charset="0"/>
              </a:rPr>
              <a:t>-wählten verschiedene „Lesestrategien“, z.B.</a:t>
            </a:r>
          </a:p>
          <a:p>
            <a:pPr>
              <a:lnSpc>
                <a:spcPct val="150000"/>
              </a:lnSpc>
              <a:buFontTx/>
              <a:buChar char="-"/>
            </a:pPr>
            <a:r>
              <a:rPr lang="de-DE" sz="2000" dirty="0" smtClean="0">
                <a:latin typeface="Verdana" pitchFamily="34" charset="0"/>
                <a:ea typeface="Verdana" pitchFamily="34" charset="0"/>
                <a:cs typeface="Verdana" pitchFamily="34" charset="0"/>
              </a:rPr>
              <a:t>  die Anlage eines Glossars</a:t>
            </a:r>
          </a:p>
          <a:p>
            <a:pPr>
              <a:lnSpc>
                <a:spcPct val="150000"/>
              </a:lnSpc>
              <a:buFontTx/>
              <a:buChar char="-"/>
            </a:pPr>
            <a:r>
              <a:rPr lang="de-DE" sz="2000" dirty="0" smtClean="0">
                <a:latin typeface="Verdana" pitchFamily="34" charset="0"/>
                <a:ea typeface="Verdana" pitchFamily="34" charset="0"/>
                <a:cs typeface="Verdana" pitchFamily="34" charset="0"/>
              </a:rPr>
              <a:t>  das Suchen von Schlüsselwörtern</a:t>
            </a:r>
          </a:p>
          <a:p>
            <a:pPr>
              <a:lnSpc>
                <a:spcPct val="150000"/>
              </a:lnSpc>
              <a:buFontTx/>
              <a:buChar char="-"/>
            </a:pPr>
            <a:r>
              <a:rPr lang="de-DE" sz="2000" dirty="0" smtClean="0">
                <a:latin typeface="Verdana" pitchFamily="34" charset="0"/>
                <a:ea typeface="Verdana" pitchFamily="34" charset="0"/>
                <a:cs typeface="Verdana" pitchFamily="34" charset="0"/>
              </a:rPr>
              <a:t>  das „Expandieren“ des Textes, m.a.W. die Übersetzung in Alltagssprache</a:t>
            </a:r>
          </a:p>
          <a:p>
            <a:pPr>
              <a:lnSpc>
                <a:spcPct val="150000"/>
              </a:lnSpc>
            </a:pPr>
            <a:endParaRPr lang="de-DE" sz="2000" dirty="0" smtClean="0">
              <a:latin typeface="Verdana" pitchFamily="34" charset="0"/>
              <a:ea typeface="Verdana" pitchFamily="34" charset="0"/>
              <a:cs typeface="Verdana" pitchFamily="34" charset="0"/>
            </a:endParaRPr>
          </a:p>
          <a:p>
            <a:pPr>
              <a:lnSpc>
                <a:spcPct val="150000"/>
              </a:lnSpc>
            </a:pPr>
            <a:r>
              <a:rPr lang="de-DE" sz="2000" dirty="0" smtClean="0">
                <a:latin typeface="Verdana" pitchFamily="34" charset="0"/>
                <a:ea typeface="Verdana" pitchFamily="34" charset="0"/>
                <a:cs typeface="Verdana" pitchFamily="34" charset="0"/>
              </a:rPr>
              <a:t>Erstellen Sie geeignete Arbeitsmaterialien zum Text! Stellen Sie sie später im Plenum vor!</a:t>
            </a:r>
            <a:endParaRPr lang="de-DE" sz="2000"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11560" y="476672"/>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Unterrichtssprache: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ein </a:t>
            </a:r>
            <a:r>
              <a:rPr lang="de-DE" sz="3600" dirty="0" err="1" smtClean="0">
                <a:latin typeface="Verdana" pitchFamily="34" charset="0"/>
                <a:ea typeface="Verdana" pitchFamily="34" charset="0"/>
                <a:cs typeface="Verdana" pitchFamily="34" charset="0"/>
              </a:rPr>
              <a:t>Micro</a:t>
            </a:r>
            <a:r>
              <a:rPr lang="de-DE" sz="3600" dirty="0" smtClean="0">
                <a:latin typeface="Verdana" pitchFamily="34" charset="0"/>
                <a:ea typeface="Verdana" pitchFamily="34" charset="0"/>
                <a:cs typeface="Verdana" pitchFamily="34" charset="0"/>
              </a:rPr>
              <a:t>-Teaching-Anlass</a:t>
            </a:r>
            <a:endParaRPr lang="de-DE" dirty="0">
              <a:latin typeface="Verdana" pitchFamily="34" charset="0"/>
              <a:ea typeface="Verdana" pitchFamily="34" charset="0"/>
              <a:cs typeface="Verdana" pitchFamily="34" charset="0"/>
            </a:endParaRPr>
          </a:p>
        </p:txBody>
      </p:sp>
      <p:pic>
        <p:nvPicPr>
          <p:cNvPr id="1026" name="Picture 2" descr="C:\Users\neu\AppData\Local\Microsoft\Windows\Temporary Internet Files\Content.IE5\7UPYYG01\MC900335621[1].wmf"/>
          <p:cNvPicPr>
            <a:picLocks noChangeAspect="1" noChangeArrowheads="1"/>
          </p:cNvPicPr>
          <p:nvPr/>
        </p:nvPicPr>
        <p:blipFill>
          <a:blip r:embed="rId3" cstate="print"/>
          <a:srcRect/>
          <a:stretch>
            <a:fillRect/>
          </a:stretch>
        </p:blipFill>
        <p:spPr bwMode="auto">
          <a:xfrm flipH="1">
            <a:off x="539552" y="2996952"/>
            <a:ext cx="2609119" cy="1728192"/>
          </a:xfrm>
          <a:prstGeom prst="rect">
            <a:avLst/>
          </a:prstGeom>
          <a:noFill/>
        </p:spPr>
      </p:pic>
      <p:pic>
        <p:nvPicPr>
          <p:cNvPr id="1027" name="Picture 3" descr="C:\Users\neu\AppData\Local\Microsoft\Windows\Temporary Internet Files\Content.IE5\7YU1B7K4\MC900089048[1].wmf"/>
          <p:cNvPicPr>
            <a:picLocks noChangeAspect="1" noChangeArrowheads="1"/>
          </p:cNvPicPr>
          <p:nvPr/>
        </p:nvPicPr>
        <p:blipFill>
          <a:blip r:embed="rId4" cstate="print"/>
          <a:srcRect/>
          <a:stretch>
            <a:fillRect/>
          </a:stretch>
        </p:blipFill>
        <p:spPr bwMode="auto">
          <a:xfrm flipH="1">
            <a:off x="7668344" y="3140968"/>
            <a:ext cx="799474" cy="1440160"/>
          </a:xfrm>
          <a:prstGeom prst="rect">
            <a:avLst/>
          </a:prstGeom>
          <a:noFill/>
        </p:spPr>
      </p:pic>
      <p:sp>
        <p:nvSpPr>
          <p:cNvPr id="11" name="Textfeld 10"/>
          <p:cNvSpPr txBox="1"/>
          <p:nvPr/>
        </p:nvSpPr>
        <p:spPr>
          <a:xfrm>
            <a:off x="3419872" y="1772816"/>
            <a:ext cx="4954883" cy="4524315"/>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Setzen Sie sich zu zweit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oder zu dritt zusammen und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finden Sie eine typische</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Situation Ihres Faches,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in der Schüler/innen oft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„falsche“ Begriffe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verwenden.</a:t>
            </a:r>
          </a:p>
          <a:p>
            <a:endParaRPr lang="de-DE" dirty="0" smtClean="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Entwickeln Sie ein Antwort-</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muster, das für den Lernenden</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keine Ab-Wertung bedeutet,</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sondern … </a:t>
            </a:r>
            <a:endParaRPr lang="de-DE"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11560" y="476672"/>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Unterrichtssprache: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ein </a:t>
            </a:r>
            <a:r>
              <a:rPr lang="de-DE" sz="3600" dirty="0" err="1" smtClean="0">
                <a:latin typeface="Verdana" pitchFamily="34" charset="0"/>
                <a:ea typeface="Verdana" pitchFamily="34" charset="0"/>
                <a:cs typeface="Verdana" pitchFamily="34" charset="0"/>
              </a:rPr>
              <a:t>Micro</a:t>
            </a:r>
            <a:r>
              <a:rPr lang="de-DE" sz="3600" dirty="0" smtClean="0">
                <a:latin typeface="Verdana" pitchFamily="34" charset="0"/>
                <a:ea typeface="Verdana" pitchFamily="34" charset="0"/>
                <a:cs typeface="Verdana" pitchFamily="34" charset="0"/>
              </a:rPr>
              <a:t>-Teaching-Anlass</a:t>
            </a:r>
            <a:endParaRPr lang="de-DE" dirty="0">
              <a:latin typeface="Verdana" pitchFamily="34" charset="0"/>
              <a:ea typeface="Verdana" pitchFamily="34" charset="0"/>
              <a:cs typeface="Verdana" pitchFamily="34" charset="0"/>
            </a:endParaRPr>
          </a:p>
        </p:txBody>
      </p:sp>
      <p:pic>
        <p:nvPicPr>
          <p:cNvPr id="1026" name="Picture 2" descr="C:\Users\neu\AppData\Local\Microsoft\Windows\Temporary Internet Files\Content.IE5\7UPYYG01\MC900335621[1].wmf"/>
          <p:cNvPicPr>
            <a:picLocks noChangeAspect="1" noChangeArrowheads="1"/>
          </p:cNvPicPr>
          <p:nvPr/>
        </p:nvPicPr>
        <p:blipFill>
          <a:blip r:embed="rId3" cstate="print"/>
          <a:srcRect/>
          <a:stretch>
            <a:fillRect/>
          </a:stretch>
        </p:blipFill>
        <p:spPr bwMode="auto">
          <a:xfrm flipH="1">
            <a:off x="539552" y="2996952"/>
            <a:ext cx="2609119" cy="1728192"/>
          </a:xfrm>
          <a:prstGeom prst="rect">
            <a:avLst/>
          </a:prstGeom>
          <a:noFill/>
        </p:spPr>
      </p:pic>
      <p:pic>
        <p:nvPicPr>
          <p:cNvPr id="1027" name="Picture 3" descr="C:\Users\neu\AppData\Local\Microsoft\Windows\Temporary Internet Files\Content.IE5\7YU1B7K4\MC900089048[1].wmf"/>
          <p:cNvPicPr>
            <a:picLocks noChangeAspect="1" noChangeArrowheads="1"/>
          </p:cNvPicPr>
          <p:nvPr/>
        </p:nvPicPr>
        <p:blipFill>
          <a:blip r:embed="rId4" cstate="print"/>
          <a:srcRect/>
          <a:stretch>
            <a:fillRect/>
          </a:stretch>
        </p:blipFill>
        <p:spPr bwMode="auto">
          <a:xfrm flipH="1">
            <a:off x="8028384" y="3140968"/>
            <a:ext cx="799474" cy="1440160"/>
          </a:xfrm>
          <a:prstGeom prst="rect">
            <a:avLst/>
          </a:prstGeom>
          <a:noFill/>
        </p:spPr>
      </p:pic>
      <p:sp>
        <p:nvSpPr>
          <p:cNvPr id="10" name="Textfeld 9"/>
          <p:cNvSpPr txBox="1"/>
          <p:nvPr/>
        </p:nvSpPr>
        <p:spPr>
          <a:xfrm>
            <a:off x="3419872" y="4172887"/>
            <a:ext cx="4299895" cy="1200329"/>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 möchte ich zwei</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Gruppen bitten, ihre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kleine Szene vorzuspielen.</a:t>
            </a:r>
            <a:endParaRPr lang="de-DE" dirty="0">
              <a:latin typeface="Verdana" pitchFamily="34" charset="0"/>
              <a:ea typeface="Verdana" pitchFamily="34" charset="0"/>
              <a:cs typeface="Verdana" pitchFamily="34" charset="0"/>
            </a:endParaRPr>
          </a:p>
        </p:txBody>
      </p:sp>
      <p:sp>
        <p:nvSpPr>
          <p:cNvPr id="12" name="Textfeld 11"/>
          <p:cNvSpPr txBox="1"/>
          <p:nvPr/>
        </p:nvSpPr>
        <p:spPr>
          <a:xfrm>
            <a:off x="2897635" y="2175247"/>
            <a:ext cx="1962397" cy="461665"/>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Und jetzt …</a:t>
            </a:r>
            <a:endParaRPr lang="de-DE"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3212976"/>
            <a:ext cx="7772400" cy="1143000"/>
          </a:xfrm>
        </p:spPr>
        <p:txBody>
          <a:bodyPr/>
          <a:lstStyle/>
          <a:p>
            <a:r>
              <a:rPr lang="de-DE" dirty="0" smtClean="0">
                <a:latin typeface="Verdana" pitchFamily="34" charset="0"/>
              </a:rPr>
              <a:t>Vielen Dank für Ihr Interesse und für Ihre Mitarbeit!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971600" y="0"/>
            <a:ext cx="7723584" cy="1143000"/>
          </a:xfrm>
          <a:prstGeom prst="rect">
            <a:avLst/>
          </a:prstGeom>
          <a:noFill/>
          <a:ln w="9525">
            <a:noFill/>
            <a:miter lim="800000"/>
            <a:headEnd/>
            <a:tailEnd/>
          </a:ln>
        </p:spPr>
        <p:txBody>
          <a:bodyPr anchor="ctr"/>
          <a:lstStyle/>
          <a:p>
            <a:pPr algn="ctr"/>
            <a:r>
              <a:rPr lang="de-DE" sz="3600" dirty="0" smtClean="0">
                <a:latin typeface="Verdana" pitchFamily="34" charset="0"/>
              </a:rPr>
              <a:t>„Sprechen über die Sache“</a:t>
            </a:r>
            <a:endParaRPr lang="de-DE" sz="3600" dirty="0">
              <a:latin typeface="Verdana" pitchFamily="34" charset="0"/>
            </a:endParaRPr>
          </a:p>
        </p:txBody>
      </p:sp>
      <p:sp>
        <p:nvSpPr>
          <p:cNvPr id="5124" name="Rectangle 10"/>
          <p:cNvSpPr>
            <a:spLocks noChangeArrowheads="1"/>
          </p:cNvSpPr>
          <p:nvPr/>
        </p:nvSpPr>
        <p:spPr bwMode="auto">
          <a:xfrm>
            <a:off x="3333750" y="2138363"/>
            <a:ext cx="9144000" cy="0"/>
          </a:xfrm>
          <a:prstGeom prst="rect">
            <a:avLst/>
          </a:prstGeom>
          <a:noFill/>
          <a:ln w="9525">
            <a:noFill/>
            <a:miter lim="800000"/>
            <a:headEnd/>
            <a:tailEnd/>
          </a:ln>
        </p:spPr>
        <p:txBody>
          <a:bodyPr>
            <a:spAutoFit/>
          </a:bodyPr>
          <a:lstStyle/>
          <a:p>
            <a:endParaRPr lang="de-DE"/>
          </a:p>
        </p:txBody>
      </p:sp>
      <p:pic>
        <p:nvPicPr>
          <p:cNvPr id="15"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8"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39937" name="Picture 1" descr="C:\Users\neu\Desktop\2014 Traunkirchen\tps\Folie1.JPG"/>
          <p:cNvPicPr>
            <a:picLocks noChangeAspect="1" noChangeArrowheads="1"/>
          </p:cNvPicPr>
          <p:nvPr/>
        </p:nvPicPr>
        <p:blipFill>
          <a:blip r:embed="rId3" cstate="print"/>
          <a:srcRect l="8662" t="31500" r="9439"/>
          <a:stretch>
            <a:fillRect/>
          </a:stretch>
        </p:blipFill>
        <p:spPr bwMode="auto">
          <a:xfrm>
            <a:off x="467544" y="2276872"/>
            <a:ext cx="3744416" cy="2348880"/>
          </a:xfrm>
          <a:prstGeom prst="rect">
            <a:avLst/>
          </a:prstGeom>
          <a:noFill/>
        </p:spPr>
      </p:pic>
      <p:sp>
        <p:nvSpPr>
          <p:cNvPr id="24" name="Rectangle 2"/>
          <p:cNvSpPr>
            <a:spLocks noChangeArrowheads="1"/>
          </p:cNvSpPr>
          <p:nvPr/>
        </p:nvSpPr>
        <p:spPr bwMode="auto">
          <a:xfrm>
            <a:off x="971600" y="836712"/>
            <a:ext cx="7723584" cy="576064"/>
          </a:xfrm>
          <a:prstGeom prst="rect">
            <a:avLst/>
          </a:prstGeom>
          <a:noFill/>
          <a:ln w="9525">
            <a:noFill/>
            <a:miter lim="800000"/>
            <a:headEnd/>
            <a:tailEnd/>
          </a:ln>
        </p:spPr>
        <p:txBody>
          <a:bodyPr anchor="ctr"/>
          <a:lstStyle/>
          <a:p>
            <a:pPr algn="ctr"/>
            <a:r>
              <a:rPr lang="de-DE" sz="2800" dirty="0" smtClean="0">
                <a:latin typeface="Verdana" pitchFamily="34" charset="0"/>
              </a:rPr>
              <a:t>z.B. „Think – pair – </a:t>
            </a:r>
            <a:r>
              <a:rPr lang="de-DE" sz="2800" dirty="0" err="1" smtClean="0">
                <a:latin typeface="Verdana" pitchFamily="34" charset="0"/>
              </a:rPr>
              <a:t>share</a:t>
            </a:r>
            <a:r>
              <a:rPr lang="de-DE" sz="2800" dirty="0" smtClean="0">
                <a:latin typeface="Verdana" pitchFamily="34" charset="0"/>
              </a:rPr>
              <a:t>“</a:t>
            </a:r>
            <a:endParaRPr lang="de-DE" sz="2800" dirty="0">
              <a:latin typeface="Verdana" pitchFamily="34" charset="0"/>
            </a:endParaRPr>
          </a:p>
        </p:txBody>
      </p:sp>
      <p:sp>
        <p:nvSpPr>
          <p:cNvPr id="12" name="Rectangle 3"/>
          <p:cNvSpPr txBox="1">
            <a:spLocks noChangeArrowheads="1"/>
          </p:cNvSpPr>
          <p:nvPr/>
        </p:nvSpPr>
        <p:spPr>
          <a:xfrm>
            <a:off x="4283968" y="1484784"/>
            <a:ext cx="4536504" cy="4353123"/>
          </a:xfrm>
          <a:prstGeom prst="rect">
            <a:avLst/>
          </a:prstGeom>
        </p:spPr>
        <p:txBody>
          <a:bodyPr/>
          <a:lstStyle/>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	Die Frage:</a:t>
            </a:r>
            <a:b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br>
            <a:r>
              <a:rPr kumimoji="0" lang="de-DE" sz="1600" b="1"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Welche</a:t>
            </a:r>
            <a:r>
              <a:rPr kumimoji="0" lang="de-DE" sz="1600" b="1" i="0" u="none" strike="noStrike" kern="0" cap="none" spc="0" normalizeH="0" noProof="0" dirty="0" smtClean="0">
                <a:ln>
                  <a:noFill/>
                </a:ln>
                <a:solidFill>
                  <a:srgbClr val="080808"/>
                </a:solidFill>
                <a:effectLst/>
                <a:uLnTx/>
                <a:uFillTx/>
                <a:latin typeface="Verdana" pitchFamily="34" charset="0"/>
                <a:ea typeface="+mn-ea"/>
                <a:cs typeface="Times New Roman" pitchFamily="18" charset="0"/>
              </a:rPr>
              <a:t> Situation halten Sie für besonders geeignet, um Ihre Schüler zum Sprechen über einen Unterrichtsinhalt zu bringen?</a:t>
            </a:r>
            <a:endParaRPr kumimoji="0" lang="de-DE" sz="1600" b="1"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	Wenn Sie für sich eine Antwort gefunden haben, dann</a:t>
            </a:r>
            <a:r>
              <a:rPr kumimoji="0" lang="de-DE" sz="1600" b="0" i="0" u="none" strike="noStrike" kern="0" cap="none" spc="0" normalizeH="0" noProof="0" dirty="0" smtClean="0">
                <a:ln>
                  <a:noFill/>
                </a:ln>
                <a:solidFill>
                  <a:srgbClr val="080808"/>
                </a:solidFill>
                <a:effectLst/>
                <a:uLnTx/>
                <a:uFillTx/>
                <a:latin typeface="Verdana" pitchFamily="34" charset="0"/>
                <a:ea typeface="+mn-ea"/>
                <a:cs typeface="Times New Roman" pitchFamily="18" charset="0"/>
              </a:rPr>
              <a:t> tauschen Sie sich mit ihrem Nachbar/ ihrer Nachbarin aus.</a:t>
            </a:r>
            <a:endPar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	Bilden Sie dann eine 4er-Gruppe und einigen Sie </a:t>
            </a:r>
            <a:r>
              <a:rPr lang="de-DE" sz="1600" kern="0" dirty="0" smtClean="0">
                <a:solidFill>
                  <a:srgbClr val="080808"/>
                </a:solidFill>
                <a:latin typeface="Verdana" pitchFamily="34" charset="0"/>
                <a:cs typeface="Times New Roman" pitchFamily="18" charset="0"/>
              </a:rPr>
              <a:t>s</a:t>
            </a: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ich auf eine</a:t>
            </a:r>
            <a:r>
              <a:rPr kumimoji="0" lang="de-DE" sz="1600" b="0" i="0" u="none" strike="noStrike" kern="0" cap="none" spc="0" normalizeH="0" noProof="0" dirty="0" smtClean="0">
                <a:ln>
                  <a:noFill/>
                </a:ln>
                <a:solidFill>
                  <a:srgbClr val="080808"/>
                </a:solidFill>
                <a:effectLst/>
                <a:uLnTx/>
                <a:uFillTx/>
                <a:latin typeface="Verdana" pitchFamily="34" charset="0"/>
                <a:ea typeface="+mn-ea"/>
                <a:cs typeface="Times New Roman" pitchFamily="18" charset="0"/>
              </a:rPr>
              <a:t> </a:t>
            </a: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gemeinsame Aussage.</a:t>
            </a:r>
          </a:p>
          <a:p>
            <a:pPr marL="384175" lvl="0" indent="-342900" eaLnBrk="0" hangingPunct="0">
              <a:lnSpc>
                <a:spcPct val="130000"/>
              </a:lnSpc>
              <a:spcBef>
                <a:spcPts val="300"/>
              </a:spcBef>
            </a:pPr>
            <a:r>
              <a:rPr lang="de-DE" sz="1600" kern="0" dirty="0" smtClean="0">
                <a:solidFill>
                  <a:srgbClr val="080808"/>
                </a:solidFill>
                <a:latin typeface="Verdana" pitchFamily="34" charset="0"/>
                <a:cs typeface="Times New Roman" pitchFamily="18" charset="0"/>
              </a:rPr>
              <a:t> *	Dieses Statement geben Sie dann dem Plenum zur Kenntnis. </a:t>
            </a:r>
            <a:br>
              <a:rPr lang="de-DE" sz="1600" kern="0" dirty="0" smtClean="0">
                <a:solidFill>
                  <a:srgbClr val="080808"/>
                </a:solidFill>
                <a:latin typeface="Verdana" pitchFamily="34" charset="0"/>
                <a:cs typeface="Times New Roman" pitchFamily="18" charset="0"/>
              </a:rPr>
            </a:br>
            <a:r>
              <a:rPr lang="de-DE" sz="1600" kern="0" dirty="0" smtClean="0">
                <a:solidFill>
                  <a:srgbClr val="080808"/>
                </a:solidFill>
                <a:latin typeface="Verdana" pitchFamily="34" charset="0"/>
                <a:cs typeface="Times New Roman" pitchFamily="18" charset="0"/>
              </a:rPr>
              <a:t/>
            </a:r>
            <a:br>
              <a:rPr lang="de-DE" sz="1600" kern="0" dirty="0" smtClean="0">
                <a:solidFill>
                  <a:srgbClr val="080808"/>
                </a:solidFill>
                <a:latin typeface="Verdana" pitchFamily="34" charset="0"/>
                <a:cs typeface="Times New Roman" pitchFamily="18" charset="0"/>
              </a:rPr>
            </a:br>
            <a:endPar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marR="0" lvl="0" indent="-342900" algn="l" defTabSz="914400" rtl="0" eaLnBrk="0" fontAlgn="base" latinLnBrk="0" hangingPunct="0">
              <a:lnSpc>
                <a:spcPct val="130000"/>
              </a:lnSpc>
              <a:spcBef>
                <a:spcPts val="300"/>
              </a:spcBef>
              <a:spcAft>
                <a:spcPct val="0"/>
              </a:spcAft>
              <a:buClrTx/>
              <a:buSzTx/>
              <a:buFontTx/>
              <a:buNone/>
              <a:tabLst/>
              <a:defRPr/>
            </a:pPr>
            <a:r>
              <a:rPr kumimoji="0" lang="de-DE" sz="16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85800" y="1072952"/>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endParaRPr lang="de-DE"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432048" y="2138835"/>
            <a:ext cx="8532440" cy="3162373"/>
          </a:xfrm>
          <a:prstGeom prst="rect">
            <a:avLst/>
          </a:prstGeom>
          <a:noFill/>
          <a:ln w="9525">
            <a:noFill/>
            <a:miter lim="800000"/>
            <a:headEnd/>
            <a:tailEnd/>
          </a:ln>
        </p:spPr>
      </p:pic>
      <p:sp>
        <p:nvSpPr>
          <p:cNvPr id="10" name="Rechteck 9"/>
          <p:cNvSpPr/>
          <p:nvPr/>
        </p:nvSpPr>
        <p:spPr>
          <a:xfrm>
            <a:off x="1547664" y="836712"/>
            <a:ext cx="6840760" cy="523220"/>
          </a:xfrm>
          <a:prstGeom prst="rect">
            <a:avLst/>
          </a:prstGeom>
        </p:spPr>
        <p:txBody>
          <a:bodyPr wrap="square">
            <a:spAutoFit/>
          </a:bodyPr>
          <a:lstStyle/>
          <a:p>
            <a:r>
              <a:rPr lang="de-DE" sz="2800" dirty="0" smtClean="0">
                <a:latin typeface="Verdana" pitchFamily="34" charset="0"/>
                <a:ea typeface="Verdana" pitchFamily="34" charset="0"/>
                <a:cs typeface="Verdana" pitchFamily="34" charset="0"/>
              </a:rPr>
              <a:t>Fachsprache vs. Unterrichtssprache</a:t>
            </a:r>
            <a:endParaRPr lang="de-DE" sz="2800" dirty="0"/>
          </a:p>
        </p:txBody>
      </p:sp>
      <p:sp>
        <p:nvSpPr>
          <p:cNvPr id="11" name="Rechteck 10"/>
          <p:cNvSpPr/>
          <p:nvPr/>
        </p:nvSpPr>
        <p:spPr>
          <a:xfrm>
            <a:off x="4211960" y="3068960"/>
            <a:ext cx="216024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6444208" y="3068960"/>
            <a:ext cx="2376264"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547664" y="2636912"/>
            <a:ext cx="6264696" cy="2554545"/>
          </a:xfrm>
          <a:prstGeom prst="rect">
            <a:avLst/>
          </a:prstGeom>
        </p:spPr>
        <p:txBody>
          <a:bodyPr wrap="square">
            <a:spAutoFit/>
          </a:bodyPr>
          <a:lstStyle/>
          <a:p>
            <a:r>
              <a:rPr lang="de-DE" sz="2000" dirty="0" smtClean="0">
                <a:latin typeface="Verdana" pitchFamily="34" charset="0"/>
                <a:ea typeface="Verdana" pitchFamily="34" charset="0"/>
                <a:cs typeface="Verdana" pitchFamily="34" charset="0"/>
              </a:rPr>
              <a:t>Wagenschein betont, dass der Lerngegenstand Fachsprache als „Sprache des Verstandenen“</a:t>
            </a:r>
          </a:p>
          <a:p>
            <a:r>
              <a:rPr lang="de-DE" sz="2000" dirty="0" smtClean="0">
                <a:latin typeface="Verdana" pitchFamily="34" charset="0"/>
                <a:ea typeface="Verdana" pitchFamily="34" charset="0"/>
                <a:cs typeface="Verdana" pitchFamily="34" charset="0"/>
              </a:rPr>
              <a:t>erst am Ende des Lernprozesses steht und sich im Unterricht sukzessive aus der „Sprache des</a:t>
            </a:r>
          </a:p>
          <a:p>
            <a:r>
              <a:rPr lang="de-DE" sz="2000" dirty="0" smtClean="0">
                <a:latin typeface="Verdana" pitchFamily="34" charset="0"/>
                <a:ea typeface="Verdana" pitchFamily="34" charset="0"/>
                <a:cs typeface="Verdana" pitchFamily="34" charset="0"/>
              </a:rPr>
              <a:t>Verstehens“ entwickelt. </a:t>
            </a:r>
          </a:p>
          <a:p>
            <a:endParaRPr lang="de-DE" sz="20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Die „</a:t>
            </a:r>
            <a:r>
              <a:rPr lang="de-DE" sz="2000" dirty="0" err="1" smtClean="0">
                <a:latin typeface="Verdana" pitchFamily="34" charset="0"/>
                <a:ea typeface="Verdana" pitchFamily="34" charset="0"/>
                <a:cs typeface="Verdana" pitchFamily="34" charset="0"/>
              </a:rPr>
              <a:t>Verstehensbasis</a:t>
            </a:r>
            <a:r>
              <a:rPr lang="de-DE" sz="2000" dirty="0" smtClean="0">
                <a:latin typeface="Verdana" pitchFamily="34" charset="0"/>
                <a:ea typeface="Verdana" pitchFamily="34" charset="0"/>
                <a:cs typeface="Verdana" pitchFamily="34" charset="0"/>
              </a:rPr>
              <a:t>“ bildet für die Lernenden in der Regel die ihnen vertraute </a:t>
            </a:r>
            <a:r>
              <a:rPr lang="de-DE" sz="2000" i="1" dirty="0" smtClean="0">
                <a:latin typeface="Verdana" pitchFamily="34" charset="0"/>
                <a:ea typeface="Verdana" pitchFamily="34" charset="0"/>
                <a:cs typeface="Verdana" pitchFamily="34" charset="0"/>
              </a:rPr>
              <a:t>Alltagssprache.</a:t>
            </a:r>
            <a:endParaRPr lang="de-DE" sz="2000" dirty="0">
              <a:latin typeface="Verdana" pitchFamily="34" charset="0"/>
              <a:ea typeface="Verdana" pitchFamily="34" charset="0"/>
              <a:cs typeface="Verdana" pitchFamily="34" charset="0"/>
            </a:endParaRPr>
          </a:p>
        </p:txBody>
      </p:sp>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85800" y="1072952"/>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Fachsprache </a:t>
            </a:r>
            <a:r>
              <a:rPr lang="de-DE" sz="3600" i="1" dirty="0" smtClean="0">
                <a:latin typeface="Verdana" pitchFamily="34" charset="0"/>
                <a:ea typeface="Verdana" pitchFamily="34" charset="0"/>
                <a:cs typeface="Verdana" pitchFamily="34" charset="0"/>
              </a:rPr>
              <a:t>und </a:t>
            </a:r>
            <a:r>
              <a:rPr lang="de-DE" sz="3600" dirty="0" smtClean="0">
                <a:latin typeface="Verdana" pitchFamily="34" charset="0"/>
                <a:ea typeface="Verdana" pitchFamily="34" charset="0"/>
                <a:cs typeface="Verdana" pitchFamily="34" charset="0"/>
              </a:rPr>
              <a:t>Alltagssprache</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2400" dirty="0" smtClean="0">
                <a:latin typeface="Verdana" pitchFamily="34" charset="0"/>
                <a:ea typeface="Verdana" pitchFamily="34" charset="0"/>
                <a:cs typeface="Verdana" pitchFamily="34" charset="0"/>
              </a:rPr>
              <a:t>(M. Wagenschein)</a:t>
            </a:r>
            <a:endParaRPr lang="de-DE" dirty="0">
              <a:latin typeface="Verdana" pitchFamily="34" charset="0"/>
              <a:ea typeface="Verdana" pitchFamily="34" charset="0"/>
              <a:cs typeface="Verdana" pitchFamily="34" charset="0"/>
            </a:endParaRPr>
          </a:p>
        </p:txBody>
      </p:sp>
      <p:sp>
        <p:nvSpPr>
          <p:cNvPr id="11" name="Rechteck 10"/>
          <p:cNvSpPr/>
          <p:nvPr/>
        </p:nvSpPr>
        <p:spPr>
          <a:xfrm>
            <a:off x="1403648" y="2708920"/>
            <a:ext cx="6552728" cy="2749875"/>
          </a:xfrm>
          <a:prstGeom prst="rect">
            <a:avLst/>
          </a:prstGeom>
          <a:solidFill>
            <a:srgbClr val="FFFFCC"/>
          </a:solidFill>
          <a:effectLst>
            <a:outerShdw blurRad="571500" dist="38100" dir="2700000" sx="102000" sy="102000" algn="tl" rotWithShape="0">
              <a:prstClr val="black">
                <a:alpha val="40000"/>
              </a:prstClr>
            </a:outerShdw>
          </a:effectLst>
        </p:spPr>
        <p:txBody>
          <a:bodyPr wrap="square" lIns="540000" tIns="432000" rIns="540000" bIns="432000">
            <a:spAutoFit/>
          </a:bodyPr>
          <a:lstStyle/>
          <a:p>
            <a:pPr marL="365125" indent="-365125">
              <a:spcAft>
                <a:spcPts val="1200"/>
              </a:spcAft>
              <a:buFont typeface="Arial" pitchFamily="34" charset="0"/>
              <a:buChar char="•"/>
            </a:pPr>
            <a:r>
              <a:rPr lang="de-DE" sz="2800" dirty="0" smtClean="0">
                <a:latin typeface="Verdana" pitchFamily="34" charset="0"/>
                <a:ea typeface="Verdana" pitchFamily="34" charset="0"/>
                <a:cs typeface="Verdana" pitchFamily="34" charset="0"/>
              </a:rPr>
              <a:t>Die Alltagssprache ist die Sprache des Lernens,</a:t>
            </a:r>
          </a:p>
          <a:p>
            <a:pPr marL="365125" indent="-365125">
              <a:spcAft>
                <a:spcPts val="1200"/>
              </a:spcAft>
              <a:buFont typeface="Arial" pitchFamily="34" charset="0"/>
              <a:buChar char="•"/>
            </a:pPr>
            <a:r>
              <a:rPr lang="de-DE" sz="2800" dirty="0" smtClean="0">
                <a:latin typeface="Verdana" pitchFamily="34" charset="0"/>
                <a:ea typeface="Verdana" pitchFamily="34" charset="0"/>
                <a:cs typeface="Verdana" pitchFamily="34" charset="0"/>
              </a:rPr>
              <a:t>die Fachsprache ist die Sprache des Verstandenen.</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1763688" y="6500192"/>
            <a:ext cx="6048672"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"Kommunikation" Traunkirchen 15.07.2014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itel 7"/>
          <p:cNvSpPr>
            <a:spLocks noGrp="1"/>
          </p:cNvSpPr>
          <p:nvPr>
            <p:ph type="title"/>
          </p:nvPr>
        </p:nvSpPr>
        <p:spPr>
          <a:xfrm>
            <a:off x="685800" y="1072952"/>
            <a:ext cx="7772400" cy="1203920"/>
          </a:xfrm>
        </p:spPr>
        <p:txBody>
          <a:bodyPr/>
          <a:lstStyle/>
          <a:p>
            <a:pPr>
              <a:lnSpc>
                <a:spcPts val="2000"/>
              </a:lnSpc>
            </a:pPr>
            <a:r>
              <a:rPr lang="de-DE" sz="3600" dirty="0" smtClean="0">
                <a:latin typeface="Verdana" pitchFamily="34" charset="0"/>
                <a:ea typeface="Verdana" pitchFamily="34" charset="0"/>
                <a:cs typeface="Verdana" pitchFamily="34" charset="0"/>
              </a:rPr>
              <a:t>Sprache und Lernen</a:t>
            </a:r>
            <a:endParaRPr lang="de-DE" dirty="0">
              <a:latin typeface="Verdana" pitchFamily="34" charset="0"/>
              <a:ea typeface="Verdana" pitchFamily="34" charset="0"/>
              <a:cs typeface="Verdana" pitchFamily="34" charset="0"/>
            </a:endParaRPr>
          </a:p>
        </p:txBody>
      </p:sp>
      <p:sp>
        <p:nvSpPr>
          <p:cNvPr id="11" name="Rechteck 10"/>
          <p:cNvSpPr/>
          <p:nvPr/>
        </p:nvSpPr>
        <p:spPr>
          <a:xfrm>
            <a:off x="1403648" y="2420888"/>
            <a:ext cx="6552728" cy="2749875"/>
          </a:xfrm>
          <a:prstGeom prst="rect">
            <a:avLst/>
          </a:prstGeom>
          <a:solidFill>
            <a:srgbClr val="FFFFCC"/>
          </a:solidFill>
          <a:effectLst>
            <a:outerShdw blurRad="571500" dist="38100" dir="2700000" sx="102000" sy="102000" algn="tl" rotWithShape="0">
              <a:prstClr val="black">
                <a:alpha val="40000"/>
              </a:prstClr>
            </a:outerShdw>
          </a:effectLst>
        </p:spPr>
        <p:txBody>
          <a:bodyPr wrap="square" lIns="540000" tIns="432000" rIns="540000" bIns="432000">
            <a:spAutoFit/>
          </a:bodyPr>
          <a:lstStyle/>
          <a:p>
            <a:pPr marL="365125" indent="-365125" algn="ctr">
              <a:spcAft>
                <a:spcPts val="1200"/>
              </a:spcAft>
            </a:pPr>
            <a:r>
              <a:rPr lang="de-DE" sz="2800" dirty="0" smtClean="0">
                <a:latin typeface="Verdana" pitchFamily="34" charset="0"/>
                <a:ea typeface="Verdana" pitchFamily="34" charset="0"/>
                <a:cs typeface="Verdana" pitchFamily="34" charset="0"/>
              </a:rPr>
              <a:t>Heinrich von Kleist	</a:t>
            </a:r>
          </a:p>
          <a:p>
            <a:pPr marL="9525" indent="-9525" algn="ctr">
              <a:spcAft>
                <a:spcPts val="1200"/>
              </a:spcAft>
            </a:pPr>
            <a:r>
              <a:rPr lang="de-DE" sz="2800" dirty="0" smtClean="0"/>
              <a:t>„ÜBER DIE ALLMÄHLICHE VERFERTIGUNG DER GEDANKEN BEIM REDEN“ </a:t>
            </a:r>
            <a:endParaRPr lang="de-DE" sz="2800" dirty="0" smtClean="0">
              <a:latin typeface="Verdana" pitchFamily="34" charset="0"/>
              <a:ea typeface="Verdana" pitchFamily="34" charset="0"/>
              <a:cs typeface="Verdana" pitchFamily="34" charset="0"/>
            </a:endParaRPr>
          </a:p>
        </p:txBody>
      </p:sp>
      <p:sp>
        <p:nvSpPr>
          <p:cNvPr id="12" name="Rechteck 11"/>
          <p:cNvSpPr/>
          <p:nvPr/>
        </p:nvSpPr>
        <p:spPr>
          <a:xfrm>
            <a:off x="1331640" y="3068960"/>
            <a:ext cx="6552728" cy="2996096"/>
          </a:xfrm>
          <a:prstGeom prst="rect">
            <a:avLst/>
          </a:prstGeom>
          <a:solidFill>
            <a:srgbClr val="FFFFCC"/>
          </a:solidFill>
          <a:effectLst>
            <a:outerShdw blurRad="571500" dist="38100" dir="2700000" sx="102000" sy="102000" algn="tl" rotWithShape="0">
              <a:prstClr val="black">
                <a:alpha val="40000"/>
              </a:prstClr>
            </a:outerShdw>
          </a:effectLst>
        </p:spPr>
        <p:txBody>
          <a:bodyPr wrap="square" lIns="540000" tIns="432000" rIns="540000" bIns="432000">
            <a:spAutoFit/>
          </a:bodyPr>
          <a:lstStyle/>
          <a:p>
            <a:pPr algn="ctr">
              <a:spcAft>
                <a:spcPts val="1200"/>
              </a:spcAft>
            </a:pPr>
            <a:r>
              <a:rPr lang="de-DE" sz="3600" dirty="0" smtClean="0">
                <a:latin typeface="Calibri" pitchFamily="34" charset="0"/>
              </a:rPr>
              <a:t>Learning </a:t>
            </a:r>
            <a:r>
              <a:rPr lang="de-DE" sz="3600" dirty="0" err="1" smtClean="0">
                <a:latin typeface="Calibri" pitchFamily="34" charset="0"/>
              </a:rPr>
              <a:t>by</a:t>
            </a:r>
            <a:r>
              <a:rPr lang="de-DE" sz="3600" dirty="0" smtClean="0">
                <a:latin typeface="Calibri" pitchFamily="34" charset="0"/>
              </a:rPr>
              <a:t> </a:t>
            </a:r>
            <a:r>
              <a:rPr lang="de-DE" sz="3600" dirty="0" err="1" smtClean="0">
                <a:latin typeface="Calibri" pitchFamily="34" charset="0"/>
              </a:rPr>
              <a:t>teaching</a:t>
            </a:r>
            <a:r>
              <a:rPr lang="de-DE" sz="3600" dirty="0" smtClean="0">
                <a:latin typeface="Calibri" pitchFamily="34" charset="0"/>
              </a:rPr>
              <a:t/>
            </a:r>
            <a:br>
              <a:rPr lang="de-DE" sz="3600" dirty="0" smtClean="0">
                <a:latin typeface="Calibri" pitchFamily="34" charset="0"/>
              </a:rPr>
            </a:br>
            <a:endParaRPr lang="de-DE" sz="3600" dirty="0" smtClean="0">
              <a:latin typeface="Calibri" pitchFamily="34" charset="0"/>
            </a:endParaRPr>
          </a:p>
          <a:p>
            <a:pPr algn="ctr">
              <a:spcAft>
                <a:spcPts val="1200"/>
              </a:spcAft>
            </a:pPr>
            <a:r>
              <a:rPr lang="de-DE" sz="2800" dirty="0" smtClean="0">
                <a:latin typeface="Calibri" pitchFamily="34" charset="0"/>
                <a:ea typeface="Verdana" pitchFamily="34" charset="0"/>
                <a:cs typeface="Verdana" pitchFamily="34" charset="0"/>
              </a:rPr>
              <a:t>(z.B. beim Gruppenpuzzle, </a:t>
            </a:r>
            <a:br>
              <a:rPr lang="de-DE" sz="2800" dirty="0" smtClean="0">
                <a:latin typeface="Calibri" pitchFamily="34" charset="0"/>
                <a:ea typeface="Verdana" pitchFamily="34" charset="0"/>
                <a:cs typeface="Verdana" pitchFamily="34" charset="0"/>
              </a:rPr>
            </a:br>
            <a:r>
              <a:rPr lang="de-DE" sz="2800" dirty="0" smtClean="0">
                <a:latin typeface="Calibri" pitchFamily="34" charset="0"/>
                <a:ea typeface="Verdana" pitchFamily="34" charset="0"/>
                <a:cs typeface="Verdana" pitchFamily="34" charset="0"/>
              </a:rPr>
              <a:t>beim Kugellager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2798</Words>
  <Application>Microsoft Office PowerPoint</Application>
  <PresentationFormat>Bildschirmpräsentation (4:3)</PresentationFormat>
  <Paragraphs>635</Paragraphs>
  <Slides>59</Slides>
  <Notes>39</Notes>
  <HiddenSlides>0</HiddenSlides>
  <MMClips>0</MMClips>
  <ScaleCrop>false</ScaleCrop>
  <HeadingPairs>
    <vt:vector size="4" baseType="variant">
      <vt:variant>
        <vt:lpstr>Design</vt:lpstr>
      </vt:variant>
      <vt:variant>
        <vt:i4>1</vt:i4>
      </vt:variant>
      <vt:variant>
        <vt:lpstr>Folientitel</vt:lpstr>
      </vt:variant>
      <vt:variant>
        <vt:i4>59</vt:i4>
      </vt:variant>
    </vt:vector>
  </HeadingPairs>
  <TitlesOfParts>
    <vt:vector size="60" baseType="lpstr">
      <vt:lpstr>Standarddesign</vt:lpstr>
      <vt:lpstr>Kommunikation in den Naturwissenschaften fördern</vt:lpstr>
      <vt:lpstr>Die heute benutzten Materialien und weitere finden Sie zum Download unter:</vt:lpstr>
      <vt:lpstr>Was Sie erwartet</vt:lpstr>
      <vt:lpstr>  </vt:lpstr>
      <vt:lpstr>Folie 5</vt:lpstr>
      <vt:lpstr>Folie 6</vt:lpstr>
      <vt:lpstr>  </vt:lpstr>
      <vt:lpstr>Fachsprache und Alltagssprache  (M. Wagenschein)</vt:lpstr>
      <vt:lpstr>Sprache und Lernen</vt:lpstr>
      <vt:lpstr>„Angstfrei“ sprechen: </vt:lpstr>
      <vt:lpstr>Franz E. WEINERT (1930 - 2001)</vt:lpstr>
      <vt:lpstr>Folie 12</vt:lpstr>
      <vt:lpstr>Unterrichtssprache:   ein Micro-Teaching-Anlass</vt:lpstr>
      <vt:lpstr>Freies Sprechen üben  </vt:lpstr>
      <vt:lpstr>Kommunikation in gestalteten Lernsituationen</vt:lpstr>
      <vt:lpstr> … eine Aufgabe für die ganze Fachschaft </vt:lpstr>
      <vt:lpstr>  </vt:lpstr>
      <vt:lpstr>Lesefähigkeit  </vt:lpstr>
      <vt:lpstr>Folie 19</vt:lpstr>
      <vt:lpstr>1. Problem</vt:lpstr>
      <vt:lpstr>Folie 21</vt:lpstr>
      <vt:lpstr>Bereichsspezifische Lesefähigkeit</vt:lpstr>
      <vt:lpstr>Bereichsspezifische Lesefähigkeit</vt:lpstr>
      <vt:lpstr>Was das Verstehen behindert</vt:lpstr>
      <vt:lpstr>Ansätze zur Problemlösung</vt:lpstr>
      <vt:lpstr>Ansätze zur Problemlösung</vt:lpstr>
      <vt:lpstr>Ansätze zur Problemlösung</vt:lpstr>
      <vt:lpstr>Lesestrategien</vt:lpstr>
      <vt:lpstr>Folie 29</vt:lpstr>
      <vt:lpstr>Ansätze zur Problemlösung</vt:lpstr>
      <vt:lpstr>Anpassen des Textes an die Leser</vt:lpstr>
      <vt:lpstr>Auflösen des gleichen Anspruchsniveaus z.B. das Mikroskop</vt:lpstr>
      <vt:lpstr>Auflösen des gleichen Anspruchsniveaus z.B. das Mikroskop</vt:lpstr>
      <vt:lpstr>Folie 34</vt:lpstr>
      <vt:lpstr>Übungen zu Fachcodes  und zu Fachbegriffen</vt:lpstr>
      <vt:lpstr>Folie 36</vt:lpstr>
      <vt:lpstr>Folie 37</vt:lpstr>
      <vt:lpstr>Methodenwerkzeuge - Übersicht</vt:lpstr>
      <vt:lpstr>Methodenwerkzeuge - Übersicht</vt:lpstr>
      <vt:lpstr>Methodenwerkzeuge</vt:lpstr>
      <vt:lpstr>Folie 41</vt:lpstr>
      <vt:lpstr>Kärtchentisch</vt:lpstr>
      <vt:lpstr>Kärtchentisch</vt:lpstr>
      <vt:lpstr>MW &amp; Konstruktivismus</vt:lpstr>
      <vt:lpstr>Folie 45</vt:lpstr>
      <vt:lpstr>Domino, Memory &amp; Co</vt:lpstr>
      <vt:lpstr>Wechsel der Darstellungsform</vt:lpstr>
      <vt:lpstr>Folie 48</vt:lpstr>
      <vt:lpstr>Folie 49</vt:lpstr>
      <vt:lpstr>Angesichts von ein paar Wochen WM …</vt:lpstr>
      <vt:lpstr>Letztlich aber …</vt:lpstr>
      <vt:lpstr>Lesekompetenz entwickeln</vt:lpstr>
      <vt:lpstr>Eigenes Handeln reflektieren</vt:lpstr>
      <vt:lpstr>Folie 54</vt:lpstr>
      <vt:lpstr>Arbeitsphase</vt:lpstr>
      <vt:lpstr>Arbeiten mit Texten</vt:lpstr>
      <vt:lpstr>Unterrichtssprache:   ein Micro-Teaching-Anlass</vt:lpstr>
      <vt:lpstr>Unterrichtssprache:   ein Micro-Teaching-Anlass</vt:lpstr>
      <vt:lpstr>Vielen Dank für Ihr Interesse und für Ihre Mitarbeit!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Umgehen mit Heterogenität:  Methodenwerkzeuge  im naturwissenschaftlichen Unterricht</dc:title>
  <dc:creator>lutz</dc:creator>
  <cp:lastModifiedBy>LS</cp:lastModifiedBy>
  <cp:revision>298</cp:revision>
  <cp:lastPrinted>2003-01-21T20:18:27Z</cp:lastPrinted>
  <dcterms:created xsi:type="dcterms:W3CDTF">2001-10-21T10:59:44Z</dcterms:created>
  <dcterms:modified xsi:type="dcterms:W3CDTF">2014-07-16T13:02:54Z</dcterms:modified>
</cp:coreProperties>
</file>